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74" r:id="rId2"/>
    <p:sldId id="355" r:id="rId3"/>
    <p:sldId id="357" r:id="rId4"/>
    <p:sldId id="353" r:id="rId5"/>
    <p:sldId id="293" r:id="rId6"/>
    <p:sldId id="352" r:id="rId7"/>
    <p:sldId id="351" r:id="rId8"/>
    <p:sldId id="322" r:id="rId9"/>
    <p:sldId id="296" r:id="rId10"/>
    <p:sldId id="299" r:id="rId11"/>
    <p:sldId id="336" r:id="rId12"/>
    <p:sldId id="343" r:id="rId13"/>
    <p:sldId id="294" r:id="rId14"/>
    <p:sldId id="301" r:id="rId15"/>
    <p:sldId id="304" r:id="rId16"/>
    <p:sldId id="348" r:id="rId17"/>
    <p:sldId id="356" r:id="rId18"/>
    <p:sldId id="349" r:id="rId19"/>
    <p:sldId id="344" r:id="rId20"/>
    <p:sldId id="324" r:id="rId21"/>
    <p:sldId id="328" r:id="rId22"/>
    <p:sldId id="329" r:id="rId23"/>
    <p:sldId id="325" r:id="rId24"/>
    <p:sldId id="346" r:id="rId25"/>
    <p:sldId id="347" r:id="rId26"/>
    <p:sldId id="358" r:id="rId27"/>
  </p:sldIdLst>
  <p:sldSz cx="11522075" cy="6480175"/>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291"/>
    <a:srgbClr val="344E6E"/>
    <a:srgbClr val="4E627A"/>
    <a:srgbClr val="365172"/>
    <a:srgbClr val="546982"/>
    <a:srgbClr val="576D87"/>
    <a:srgbClr val="E6E9F0"/>
    <a:srgbClr val="F7F9FB"/>
    <a:srgbClr val="4D6077"/>
    <a:srgbClr val="526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35" autoAdjust="0"/>
    <p:restoredTop sz="86134" autoAdjust="0"/>
  </p:normalViewPr>
  <p:slideViewPr>
    <p:cSldViewPr>
      <p:cViewPr varScale="1">
        <p:scale>
          <a:sx n="111" d="100"/>
          <a:sy n="111" d="100"/>
        </p:scale>
        <p:origin x="126" y="306"/>
      </p:cViewPr>
      <p:guideLst>
        <p:guide orient="horz" pos="2041"/>
        <p:guide pos="3629"/>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8" d="100"/>
          <a:sy n="88" d="100"/>
        </p:scale>
        <p:origin x="-3870" y="-12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Tijdelijke aanduiding voor datum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D7081530-9D19-467E-B630-367B7F6ABC87}" type="datetimeFigureOut">
              <a:rPr lang="en-US" smtClean="0"/>
              <a:t>3/2/2018</a:t>
            </a:fld>
            <a:endParaRPr lang="en-US"/>
          </a:p>
        </p:txBody>
      </p:sp>
      <p:sp>
        <p:nvSpPr>
          <p:cNvPr id="4" name="Tijdelijke aanduiding voor voettekst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Tijdelijke aanduiding voor dianumm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766EAF5D-CE5B-47E7-841B-75A5BFF92186}" type="slidenum">
              <a:rPr lang="en-US" smtClean="0"/>
              <a:t>‹#›</a:t>
            </a:fld>
            <a:endParaRPr lang="en-US"/>
          </a:p>
        </p:txBody>
      </p:sp>
    </p:spTree>
    <p:extLst>
      <p:ext uri="{BB962C8B-B14F-4D97-AF65-F5344CB8AC3E}">
        <p14:creationId xmlns:p14="http://schemas.microsoft.com/office/powerpoint/2010/main" val="205660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Tijdelijke aanduiding voor datum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697B373A-E198-473C-9D13-D83942650D52}" type="datetimeFigureOut">
              <a:rPr lang="en-US" smtClean="0"/>
              <a:t>3/2/2018</a:t>
            </a:fld>
            <a:endParaRPr lang="en-US"/>
          </a:p>
        </p:txBody>
      </p:sp>
      <p:sp>
        <p:nvSpPr>
          <p:cNvPr id="4" name="Tijdelijke aanduiding voor dia-afbeelding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Tijdelijke aanduiding voor notiti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Tijdelijke aanduiding voor dianumm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61A1F067-13F3-4B74-9129-FFDDC283E3D2}" type="slidenum">
              <a:rPr lang="en-US" smtClean="0"/>
              <a:t>‹#›</a:t>
            </a:fld>
            <a:endParaRPr lang="en-US"/>
          </a:p>
        </p:txBody>
      </p:sp>
    </p:spTree>
    <p:extLst>
      <p:ext uri="{BB962C8B-B14F-4D97-AF65-F5344CB8AC3E}">
        <p14:creationId xmlns:p14="http://schemas.microsoft.com/office/powerpoint/2010/main" val="27501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etten.overheid.nl/BWBR0030461/2018-01-01#Hoofdstuk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solidFill>
                  <a:srgbClr val="FF0000"/>
                </a:solidFill>
              </a:rPr>
              <a:t>DOCTRINE </a:t>
            </a:r>
            <a:r>
              <a:rPr lang="nl-NL" dirty="0">
                <a:solidFill>
                  <a:srgbClr val="FF0000"/>
                </a:solidFill>
              </a:rPr>
              <a:t>Vrijstellingen strikt uitleggen, uitzonderingen op de vrijstelling ruim.</a:t>
            </a:r>
          </a:p>
          <a:p>
            <a:endParaRPr lang="nl-NL" dirty="0">
              <a:solidFill>
                <a:srgbClr val="FF0000"/>
              </a:solidFill>
            </a:endParaRPr>
          </a:p>
          <a:p>
            <a:r>
              <a:rPr lang="nl-NL" dirty="0"/>
              <a:t>Thema is van taalgebruik in wet en regelgeving.</a:t>
            </a:r>
          </a:p>
          <a:p>
            <a:r>
              <a:rPr lang="nl-NL" dirty="0" err="1"/>
              <a:t>Normatiek</a:t>
            </a:r>
            <a:r>
              <a:rPr lang="nl-NL" dirty="0"/>
              <a:t>?</a:t>
            </a:r>
          </a:p>
          <a:p>
            <a:r>
              <a:rPr lang="nl-NL" dirty="0"/>
              <a:t>Rechtszekerheid en rechtsgelijkheid</a:t>
            </a:r>
          </a:p>
          <a:p>
            <a:r>
              <a:rPr lang="nl-NL" dirty="0"/>
              <a:t>We willen wat leren toch? </a:t>
            </a:r>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1</a:t>
            </a:fld>
            <a:endParaRPr lang="en-US"/>
          </a:p>
        </p:txBody>
      </p:sp>
    </p:spTree>
    <p:extLst>
      <p:ext uri="{BB962C8B-B14F-4D97-AF65-F5344CB8AC3E}">
        <p14:creationId xmlns:p14="http://schemas.microsoft.com/office/powerpoint/2010/main" val="297332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hij suggereert op zijn minst</a:t>
            </a:r>
          </a:p>
          <a:p>
            <a:r>
              <a:rPr lang="nl-NL" dirty="0"/>
              <a:t>Veranderingen: wat is dat precies kosmetisch, buitenkant, technisch </a:t>
            </a:r>
            <a:r>
              <a:rPr lang="nl-NL" dirty="0" err="1"/>
              <a:t>etc</a:t>
            </a:r>
            <a:endParaRPr lang="nl-NL" dirty="0"/>
          </a:p>
          <a:p>
            <a:r>
              <a:rPr lang="nl-NL" dirty="0"/>
              <a:t>Van betekenis: hoeveel is dat precies, </a:t>
            </a:r>
            <a:r>
              <a:rPr lang="nl-NL" dirty="0" err="1"/>
              <a:t>waneer</a:t>
            </a:r>
            <a:r>
              <a:rPr lang="nl-NL" dirty="0"/>
              <a:t> heeft iets betekenis</a:t>
            </a:r>
          </a:p>
          <a:p>
            <a:r>
              <a:rPr lang="nl-NL" dirty="0"/>
              <a:t>Moet hebben ondergaan: dat is voltooid </a:t>
            </a:r>
            <a:r>
              <a:rPr lang="nl-NL" dirty="0" err="1"/>
              <a:t>tegwoordige</a:t>
            </a:r>
            <a:r>
              <a:rPr lang="nl-NL" dirty="0"/>
              <a:t> tijd</a:t>
            </a:r>
          </a:p>
          <a:p>
            <a:r>
              <a:rPr lang="nl-NL" dirty="0"/>
              <a:t>Bedoeld: iemand heeft bepaalde bedoelingen, als het nou onbedoeld is</a:t>
            </a:r>
          </a:p>
          <a:p>
            <a:r>
              <a:rPr lang="nl-NL" dirty="0"/>
              <a:t>gebruik ervan te wijzigen: wat verstaan we onder ‘gebruik’, van kantoor naar winkel, van kantoorgebruiker A naar kantoorgebruiker B?</a:t>
            </a:r>
          </a:p>
          <a:p>
            <a:r>
              <a:rPr lang="nl-NL" dirty="0"/>
              <a:t>omstandigheden waaronder het wordt betrokken: ????</a:t>
            </a:r>
          </a:p>
          <a:p>
            <a:r>
              <a:rPr lang="nl-NL" dirty="0"/>
              <a:t>ingrijpend aan te passen.”: hoeveel is ingrijpend? </a:t>
            </a:r>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13</a:t>
            </a:fld>
            <a:endParaRPr lang="en-US"/>
          </a:p>
        </p:txBody>
      </p:sp>
    </p:spTree>
    <p:extLst>
      <p:ext uri="{BB962C8B-B14F-4D97-AF65-F5344CB8AC3E}">
        <p14:creationId xmlns:p14="http://schemas.microsoft.com/office/powerpoint/2010/main" val="346799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name =&gt; dat lijkt op een voorbeeld, hiervan is het in ieder geval duidelijk, dus er zijn ook mindere gevallen mogelijk</a:t>
            </a:r>
          </a:p>
          <a:p>
            <a:r>
              <a:rPr lang="nl-NL" dirty="0"/>
              <a:t>Wanneer is iets voldoende gevorderd? Wind en waterdicht, 80% klaar, ??</a:t>
            </a:r>
          </a:p>
          <a:p>
            <a:r>
              <a:rPr lang="nl-NL" dirty="0" err="1"/>
              <a:t>Aandere</a:t>
            </a:r>
            <a:r>
              <a:rPr lang="nl-NL" dirty="0"/>
              <a:t> doeleinden: kantoorgebouw =&gt; ander kantoorgebouw, beleggen door beleggen, beleggen door eigen gebruik</a:t>
            </a:r>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14</a:t>
            </a:fld>
            <a:endParaRPr lang="en-US"/>
          </a:p>
        </p:txBody>
      </p:sp>
    </p:spTree>
    <p:extLst>
      <p:ext uri="{BB962C8B-B14F-4D97-AF65-F5344CB8AC3E}">
        <p14:creationId xmlns:p14="http://schemas.microsoft.com/office/powerpoint/2010/main" val="409666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is iets voldoende gevorderd? Wind en waterdicht, 80% klaar, ??</a:t>
            </a:r>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15</a:t>
            </a:fld>
            <a:endParaRPr lang="en-US"/>
          </a:p>
        </p:txBody>
      </p:sp>
    </p:spTree>
    <p:extLst>
      <p:ext uri="{BB962C8B-B14F-4D97-AF65-F5344CB8AC3E}">
        <p14:creationId xmlns:p14="http://schemas.microsoft.com/office/powerpoint/2010/main" val="72105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16</a:t>
            </a:fld>
            <a:endParaRPr lang="en-US"/>
          </a:p>
        </p:txBody>
      </p:sp>
    </p:spTree>
    <p:extLst>
      <p:ext uri="{BB962C8B-B14F-4D97-AF65-F5344CB8AC3E}">
        <p14:creationId xmlns:p14="http://schemas.microsoft.com/office/powerpoint/2010/main" val="328447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dirty="0"/>
              <a:t>Berkhuizen </a:t>
            </a:r>
            <a:br>
              <a:rPr lang="nl-NL" sz="1300" dirty="0"/>
            </a:br>
            <a:r>
              <a:rPr lang="nl-NL" sz="1300" dirty="0"/>
              <a:t>Hierbij wijs ik op het uitgangspunt van het </a:t>
            </a:r>
            <a:r>
              <a:rPr lang="nl-NL" sz="1300" dirty="0" err="1"/>
              <a:t>HvJ</a:t>
            </a:r>
            <a:r>
              <a:rPr lang="nl-NL" sz="1300" dirty="0"/>
              <a:t>, dat de termen van een bepaling van Unierecht die niet uitdrukkelijk naar het recht van de lidstaten verwijzen, in de regel autonoom en uniform moeten worden uitgelegd</a:t>
            </a:r>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17</a:t>
            </a:fld>
            <a:endParaRPr lang="en-US"/>
          </a:p>
        </p:txBody>
      </p:sp>
    </p:spTree>
    <p:extLst>
      <p:ext uri="{BB962C8B-B14F-4D97-AF65-F5344CB8AC3E}">
        <p14:creationId xmlns:p14="http://schemas.microsoft.com/office/powerpoint/2010/main" val="188382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Dichte mist rond verbouwen</a:t>
            </a:r>
          </a:p>
          <a:p>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20</a:t>
            </a:fld>
            <a:endParaRPr lang="en-US"/>
          </a:p>
        </p:txBody>
      </p:sp>
    </p:spTree>
    <p:extLst>
      <p:ext uri="{BB962C8B-B14F-4D97-AF65-F5344CB8AC3E}">
        <p14:creationId xmlns:p14="http://schemas.microsoft.com/office/powerpoint/2010/main" val="334379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Hof is eindstation als de </a:t>
            </a:r>
            <a:r>
              <a:rPr lang="nl-NL" dirty="0" err="1"/>
              <a:t>Kozuba</a:t>
            </a:r>
            <a:r>
              <a:rPr lang="nl-NL" dirty="0"/>
              <a:t>-formule wordt toegepast een feitencomplex (</a:t>
            </a:r>
            <a:r>
              <a:rPr lang="nl-NL" dirty="0" err="1"/>
              <a:t>geveriefieerd</a:t>
            </a:r>
            <a:r>
              <a:rPr lang="nl-NL" dirty="0"/>
              <a:t> \</a:t>
            </a:r>
            <a:r>
              <a:rPr lang="nl-NL" dirty="0" err="1"/>
              <a:t>paul</a:t>
            </a:r>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23</a:t>
            </a:fld>
            <a:endParaRPr lang="en-US"/>
          </a:p>
        </p:txBody>
      </p:sp>
    </p:spTree>
    <p:extLst>
      <p:ext uri="{BB962C8B-B14F-4D97-AF65-F5344CB8AC3E}">
        <p14:creationId xmlns:p14="http://schemas.microsoft.com/office/powerpoint/2010/main" val="960104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dirty="0"/>
              <a:t>De zinsnede ‘indien door die verbouwing een vervaardigd goed is voortgebracht’ is een zinledige norm en </a:t>
            </a:r>
            <a:r>
              <a:rPr lang="nl-NL" strike="sngStrike" dirty="0"/>
              <a:t>kan/</a:t>
            </a:r>
            <a:r>
              <a:rPr lang="nl-NL" dirty="0"/>
              <a:t>moet uit de wet om een  gelijk </a:t>
            </a:r>
            <a:r>
              <a:rPr lang="nl-NL" dirty="0" err="1"/>
              <a:t>speelveled</a:t>
            </a:r>
            <a:r>
              <a:rPr lang="nl-NL" dirty="0"/>
              <a:t> te creëren</a:t>
            </a:r>
          </a:p>
          <a:p>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24</a:t>
            </a:fld>
            <a:endParaRPr lang="en-US"/>
          </a:p>
        </p:txBody>
      </p:sp>
    </p:spTree>
    <p:extLst>
      <p:ext uri="{BB962C8B-B14F-4D97-AF65-F5344CB8AC3E}">
        <p14:creationId xmlns:p14="http://schemas.microsoft.com/office/powerpoint/2010/main" val="55461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b="1" dirty="0"/>
              <a:t>3.1 Betekenis en gebruik door </a:t>
            </a:r>
            <a:r>
              <a:rPr lang="nl-NL" sz="1300" b="1" dirty="0" err="1"/>
              <a:t>HvJ</a:t>
            </a:r>
            <a:r>
              <a:rPr lang="nl-NL" sz="1300" b="1" dirty="0"/>
              <a:t> EU en EHRM</a:t>
            </a:r>
            <a:endParaRPr lang="nl-NL" sz="1300" dirty="0"/>
          </a:p>
          <a:p>
            <a:r>
              <a:rPr lang="nl-NL" sz="1300" dirty="0"/>
              <a:t>In verdragen worden vaak dezelfde begrippen gebruikt als in nationale wetgeving en in</a:t>
            </a:r>
          </a:p>
          <a:p>
            <a:r>
              <a:rPr lang="nl-NL" sz="1300" dirty="0"/>
              <a:t>nationale grondwetten. De juridische betekenis van deze begrippen kan echter verschillen</a:t>
            </a:r>
          </a:p>
          <a:p>
            <a:r>
              <a:rPr lang="nl-NL" sz="1300" dirty="0"/>
              <a:t>van staat tot staat.61 Bij de toepassing en uitleg van dergelijke bepalingen op het Europese</a:t>
            </a:r>
          </a:p>
          <a:p>
            <a:r>
              <a:rPr lang="nl-NL" sz="1300" dirty="0"/>
              <a:t>niveau, kan dan de vraag opkomen welke uitleg van een bepaald begrip doorslaggevend is:</a:t>
            </a:r>
          </a:p>
          <a:p>
            <a:r>
              <a:rPr lang="nl-NL" sz="1300" dirty="0"/>
              <a:t>de nationale of een Europese. Zowel het EHRM als het </a:t>
            </a:r>
            <a:r>
              <a:rPr lang="nl-NL" sz="1300" dirty="0" err="1"/>
              <a:t>HvJ</a:t>
            </a:r>
            <a:r>
              <a:rPr lang="nl-NL" sz="1300" dirty="0"/>
              <a:t> hebben regelmatig benadrukt dat in dit verband een autonome, Europese uitleg geldt.62 Het </a:t>
            </a:r>
            <a:r>
              <a:rPr lang="nl-NL" sz="1300" dirty="0" err="1"/>
              <a:t>HvJ</a:t>
            </a:r>
            <a:r>
              <a:rPr lang="nl-NL" sz="1300" dirty="0"/>
              <a:t> heeft daarvoor uitdruk-</a:t>
            </a:r>
          </a:p>
          <a:p>
            <a:r>
              <a:rPr lang="nl-NL" sz="1300" dirty="0" err="1"/>
              <a:t>kelijk</a:t>
            </a:r>
            <a:r>
              <a:rPr lang="nl-NL" sz="1300" dirty="0"/>
              <a:t> als reden gegeven dat alleen een uniforme, voor alle lidstaten gelijkelijk geldende uit-</a:t>
            </a:r>
          </a:p>
          <a:p>
            <a:r>
              <a:rPr lang="nl-NL" sz="1300" dirty="0"/>
              <a:t>leg past bij het supranationale karakter van de EU.63 Voor de effectieve werking van het EU-</a:t>
            </a:r>
          </a:p>
          <a:p>
            <a:r>
              <a:rPr lang="nl-NL" sz="1300" dirty="0"/>
              <a:t>recht zou het immers ongunstig zijn wanneer de reikwijdte van rechten en verplichtingen</a:t>
            </a:r>
          </a:p>
          <a:p>
            <a:r>
              <a:rPr lang="nl-NL" sz="1300" dirty="0"/>
              <a:t>van staat tot staat verschilt, afhankelijk van de uitleg die staten zelf aan bepaalde begrippen</a:t>
            </a:r>
          </a:p>
          <a:p>
            <a:r>
              <a:rPr lang="nl-NL" sz="1300" dirty="0"/>
              <a:t>toekennen.</a:t>
            </a:r>
          </a:p>
          <a:p>
            <a:r>
              <a:rPr lang="nl-NL" sz="1300" dirty="0"/>
              <a:t>(…)</a:t>
            </a:r>
          </a:p>
          <a:p>
            <a:r>
              <a:rPr lang="nl-NL" sz="1300" dirty="0"/>
              <a:t>Vanuit supranationaal perspectief bezien is er daarnaast nog een strategisch belang gele-</a:t>
            </a:r>
          </a:p>
          <a:p>
            <a:r>
              <a:rPr lang="nl-NL" sz="1300" dirty="0"/>
              <a:t>gen in het gebruik van deze methode: een door het EHRM en door het </a:t>
            </a:r>
            <a:r>
              <a:rPr lang="nl-NL" sz="1300" dirty="0" err="1"/>
              <a:t>HvJ</a:t>
            </a:r>
            <a:r>
              <a:rPr lang="nl-NL" sz="1300" dirty="0"/>
              <a:t> bepaalde uitleg</a:t>
            </a:r>
          </a:p>
          <a:p>
            <a:r>
              <a:rPr lang="nl-NL" sz="1300" dirty="0"/>
              <a:t>van de verdragen legt in laatste instantie de toezichtbevoegdheid neer bij deze hoven, waar-</a:t>
            </a:r>
          </a:p>
          <a:p>
            <a:r>
              <a:rPr lang="nl-NL" sz="1300" dirty="0"/>
              <a:t>door zij de touwtjes in handen houden en hun functie als hoogste rechter effectief kunnen</a:t>
            </a:r>
          </a:p>
          <a:p>
            <a:r>
              <a:rPr lang="nl-NL" sz="1300" dirty="0"/>
              <a:t>uitoefenen.68</a:t>
            </a:r>
          </a:p>
          <a:p>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25</a:t>
            </a:fld>
            <a:endParaRPr lang="en-US"/>
          </a:p>
        </p:txBody>
      </p:sp>
    </p:spTree>
    <p:extLst>
      <p:ext uri="{BB962C8B-B14F-4D97-AF65-F5344CB8AC3E}">
        <p14:creationId xmlns:p14="http://schemas.microsoft.com/office/powerpoint/2010/main" val="111740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47688" indent="-247688">
              <a:buAutoNum type="arabicParenR"/>
            </a:pPr>
            <a:r>
              <a:rPr lang="nl-NL" dirty="0" err="1"/>
              <a:t>Achtereenvoortgaande</a:t>
            </a:r>
            <a:r>
              <a:rPr lang="nl-NL" dirty="0"/>
              <a:t> 2) Lezen zonder onderbreking 3) Niet bij bijzonderheden stilstaand 4) Vluchtig</a:t>
            </a:r>
          </a:p>
          <a:p>
            <a:pPr marL="247688" indent="-247688">
              <a:buAutoNum type="arabicParenR"/>
            </a:pPr>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3</a:t>
            </a:fld>
            <a:endParaRPr lang="en-US"/>
          </a:p>
        </p:txBody>
      </p:sp>
    </p:spTree>
    <p:extLst>
      <p:ext uri="{BB962C8B-B14F-4D97-AF65-F5344CB8AC3E}">
        <p14:creationId xmlns:p14="http://schemas.microsoft.com/office/powerpoint/2010/main" val="420537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Renovatie omvatte:</a:t>
            </a:r>
          </a:p>
          <a:p>
            <a:r>
              <a:rPr lang="nl-NL" dirty="0"/>
              <a:t>Dak vervangen</a:t>
            </a:r>
          </a:p>
          <a:p>
            <a:r>
              <a:rPr lang="nl-NL" dirty="0"/>
              <a:t>Muren schilderen</a:t>
            </a:r>
          </a:p>
          <a:p>
            <a:r>
              <a:rPr lang="nl-NL" dirty="0"/>
              <a:t>Deuren en ramen vervangen</a:t>
            </a:r>
          </a:p>
          <a:p>
            <a:r>
              <a:rPr lang="nl-NL" dirty="0"/>
              <a:t>Nieuwe vloeren leggen</a:t>
            </a:r>
          </a:p>
          <a:p>
            <a:r>
              <a:rPr lang="nl-NL" dirty="0"/>
              <a:t>Trap naar 1</a:t>
            </a:r>
            <a:r>
              <a:rPr lang="nl-NL" baseline="30000" dirty="0"/>
              <a:t>e</a:t>
            </a:r>
            <a:r>
              <a:rPr lang="nl-NL" dirty="0"/>
              <a:t> verdieping opgetrokken</a:t>
            </a:r>
          </a:p>
          <a:p>
            <a:r>
              <a:rPr lang="nl-NL" dirty="0"/>
              <a:t>Open haard geïnstalleerd in zitkamer</a:t>
            </a:r>
          </a:p>
          <a:p>
            <a:endParaRPr lang="nl-NL" dirty="0"/>
          </a:p>
          <a:p>
            <a:endParaRPr lang="nl-NL" dirty="0"/>
          </a:p>
          <a:p>
            <a:r>
              <a:rPr lang="nl-NL" dirty="0"/>
              <a:t>Waar gaat </a:t>
            </a:r>
            <a:r>
              <a:rPr lang="nl-NL" dirty="0" err="1"/>
              <a:t>Kozuba</a:t>
            </a:r>
            <a:r>
              <a:rPr lang="nl-NL" dirty="0"/>
              <a:t> over?</a:t>
            </a:r>
          </a:p>
          <a:p>
            <a:endParaRPr lang="nl-NL" dirty="0"/>
          </a:p>
          <a:p>
            <a:r>
              <a:rPr lang="nl-NL" dirty="0"/>
              <a:t>Poolse vennootschap </a:t>
            </a:r>
            <a:r>
              <a:rPr lang="nl-NL" dirty="0" err="1"/>
              <a:t>Kozuba</a:t>
            </a:r>
            <a:endParaRPr lang="nl-NL" dirty="0"/>
          </a:p>
          <a:p>
            <a:pPr marL="371532" indent="-371532">
              <a:buFont typeface="Arial" panose="020B0604020202020204" pitchFamily="34" charset="0"/>
              <a:buChar char="•"/>
            </a:pPr>
            <a:r>
              <a:rPr lang="nl-NL" dirty="0"/>
              <a:t>Zomerhuis gebouwd: 	1992</a:t>
            </a:r>
          </a:p>
          <a:p>
            <a:pPr marL="371532" indent="-371532">
              <a:buFont typeface="Arial" panose="020B0604020202020204" pitchFamily="34" charset="0"/>
              <a:buChar char="•"/>
            </a:pPr>
            <a:r>
              <a:rPr lang="nl-NL" dirty="0" err="1"/>
              <a:t>Kozuba</a:t>
            </a:r>
            <a:r>
              <a:rPr lang="nl-NL" dirty="0"/>
              <a:t> eigenaar 	2005</a:t>
            </a:r>
          </a:p>
          <a:p>
            <a:pPr marL="371532" indent="-371532">
              <a:buFont typeface="Arial" panose="020B0604020202020204" pitchFamily="34" charset="0"/>
              <a:buChar char="•"/>
            </a:pPr>
            <a:r>
              <a:rPr lang="nl-NL" dirty="0"/>
              <a:t>Renovatie 	2006</a:t>
            </a:r>
          </a:p>
          <a:p>
            <a:pPr marL="371532" indent="-371532">
              <a:buFont typeface="Arial" panose="020B0604020202020204" pitchFamily="34" charset="0"/>
              <a:buChar char="•"/>
            </a:pPr>
            <a:r>
              <a:rPr lang="nl-NL" dirty="0"/>
              <a:t>Opgenomen in de vaste activa van </a:t>
            </a:r>
            <a:r>
              <a:rPr lang="nl-NL" dirty="0" err="1"/>
              <a:t>Kozuba</a:t>
            </a:r>
            <a:r>
              <a:rPr lang="nl-NL" dirty="0"/>
              <a:t> als modelwoning 2007</a:t>
            </a:r>
          </a:p>
          <a:p>
            <a:pPr marL="371532" indent="-371532">
              <a:buFont typeface="Arial" panose="020B0604020202020204" pitchFamily="34" charset="0"/>
              <a:buChar char="•"/>
            </a:pPr>
            <a:r>
              <a:rPr lang="nl-NL" dirty="0"/>
              <a:t>Verkoop 		2009</a:t>
            </a:r>
          </a:p>
          <a:p>
            <a:pPr marL="371532" indent="-371532">
              <a:buFont typeface="Arial" panose="020B0604020202020204" pitchFamily="34" charset="0"/>
              <a:buChar char="•"/>
            </a:pPr>
            <a:endParaRPr lang="nl-NL" dirty="0"/>
          </a:p>
          <a:p>
            <a:pPr marL="371532" indent="-371532">
              <a:buFont typeface="Arial" panose="020B0604020202020204" pitchFamily="34" charset="0"/>
              <a:buChar char="•"/>
            </a:pPr>
            <a:endParaRPr lang="nl-NL" dirty="0"/>
          </a:p>
          <a:p>
            <a:pPr marL="185766" indent="-185766">
              <a:buFont typeface="Arial" panose="020B0604020202020204" pitchFamily="34" charset="0"/>
              <a:buChar char="•"/>
            </a:pPr>
            <a:endParaRPr lang="nl-NL" dirty="0"/>
          </a:p>
          <a:p>
            <a:r>
              <a:rPr lang="nl-NL" dirty="0"/>
              <a:t>Hof van Justitie van de EU</a:t>
            </a:r>
          </a:p>
          <a:p>
            <a:r>
              <a:rPr lang="nl-NL" dirty="0"/>
              <a:t>Préjudiciële vragen</a:t>
            </a:r>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5</a:t>
            </a:fld>
            <a:endParaRPr lang="en-US"/>
          </a:p>
        </p:txBody>
      </p:sp>
    </p:spTree>
    <p:extLst>
      <p:ext uri="{BB962C8B-B14F-4D97-AF65-F5344CB8AC3E}">
        <p14:creationId xmlns:p14="http://schemas.microsoft.com/office/powerpoint/2010/main" val="403681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 1.4. Bijzondere bepalingen </a:t>
            </a:r>
          </a:p>
          <a:p>
            <a:endParaRPr lang="nl-NL" b="1" dirty="0"/>
          </a:p>
          <a:p>
            <a:r>
              <a:rPr lang="nl-NL" b="1" dirty="0"/>
              <a:t>Artikel 1.12. Verbouw</a:t>
            </a:r>
          </a:p>
          <a:p>
            <a:r>
              <a:rPr lang="nl-NL" dirty="0"/>
              <a:t/>
            </a:r>
            <a:br>
              <a:rPr lang="nl-NL" dirty="0"/>
            </a:br>
            <a:r>
              <a:rPr lang="nl-NL" dirty="0"/>
              <a:t>1. Op het geheel of gedeeltelijk vernieuwen of veranderen of het vergroten van een bouwwerk zijn wat betreft de </a:t>
            </a:r>
            <a:r>
              <a:rPr lang="nl-NL" u="sng" dirty="0">
                <a:hlinkClick r:id="rId3"/>
              </a:rPr>
              <a:t>hoofdstukken 2 tot en met 5</a:t>
            </a:r>
            <a:r>
              <a:rPr lang="nl-NL" u="sng" dirty="0"/>
              <a:t> </a:t>
            </a:r>
            <a:r>
              <a:rPr lang="nl-NL" dirty="0"/>
              <a:t>de voorschriften van een te bouwen bouwwerk van toepassing tenzij in de desbetreffende afdeling voor een voorschrift anders is aangegeven.</a:t>
            </a:r>
          </a:p>
          <a:p>
            <a:endParaRPr lang="nl-NL" dirty="0"/>
          </a:p>
          <a:p>
            <a:endParaRPr lang="nl-NL" dirty="0"/>
          </a:p>
          <a:p>
            <a:r>
              <a:rPr lang="nl-NL" sz="1300" b="1" dirty="0"/>
              <a:t>Het Bouwbesluit 2012 is opgebouwd uit nieuwbouwvoorschriften</a:t>
            </a:r>
          </a:p>
          <a:p>
            <a:r>
              <a:rPr lang="nl-NL" sz="1300" b="1" dirty="0"/>
              <a:t>en voorschriften voor bestaande bouw. De nieuwbouwvoorschriften</a:t>
            </a:r>
          </a:p>
          <a:p>
            <a:r>
              <a:rPr lang="nl-NL" sz="1300" b="1" dirty="0"/>
              <a:t>gelden voor nieuw te bouwen bouwwerken en</a:t>
            </a:r>
          </a:p>
          <a:p>
            <a:r>
              <a:rPr lang="nl-NL" sz="1300" b="1" dirty="0"/>
              <a:t>ook voor te verbouwen bouwwerken. Voorheen golden bij</a:t>
            </a:r>
          </a:p>
          <a:p>
            <a:r>
              <a:rPr lang="nl-NL" sz="1300" b="1" dirty="0"/>
              <a:t>verbouw altijd de nieuwbouweisen en kon het bevoegd gezag</a:t>
            </a:r>
          </a:p>
          <a:p>
            <a:r>
              <a:rPr lang="nl-NL" sz="1300" b="1" dirty="0"/>
              <a:t>besluiten dat hiervan mocht worden afgeweken. Nu kan een</a:t>
            </a:r>
          </a:p>
          <a:p>
            <a:r>
              <a:rPr lang="nl-NL" sz="1300" b="1" dirty="0"/>
              <a:t>initiatiefnemer aan de hand van de verbouwvoorschriften zelf</a:t>
            </a:r>
          </a:p>
          <a:p>
            <a:r>
              <a:rPr lang="nl-NL" sz="1300" b="1" dirty="0"/>
              <a:t>bepalen aan welke regels moet worden voldaan.</a:t>
            </a:r>
          </a:p>
          <a:p>
            <a:endParaRPr lang="nl-NL" sz="1300" b="1" dirty="0"/>
          </a:p>
          <a:p>
            <a:endParaRPr lang="nl-NL" sz="1300" b="1" dirty="0"/>
          </a:p>
          <a:p>
            <a:r>
              <a:rPr lang="nl-NL" sz="1300" dirty="0"/>
              <a:t>Bouwbesluit 2012 zijn - onder het kopje ‘verbouw’ - voorschriften</a:t>
            </a:r>
          </a:p>
          <a:p>
            <a:r>
              <a:rPr lang="nl-NL" sz="1300" dirty="0"/>
              <a:t>opgenomen waarmee het vereiste minimum verbouwniveau voor</a:t>
            </a:r>
          </a:p>
          <a:p>
            <a:r>
              <a:rPr lang="nl-NL" sz="1300" dirty="0"/>
              <a:t>het desbetreffende aspect is aangegeven. Het betreft in een aantal</a:t>
            </a:r>
          </a:p>
          <a:p>
            <a:r>
              <a:rPr lang="nl-NL" sz="1300" dirty="0"/>
              <a:t>gevallen een specifiek niveau, dat tussen het niveau voor nieuwbouw</a:t>
            </a:r>
          </a:p>
          <a:p>
            <a:r>
              <a:rPr lang="nl-NL" sz="1300" dirty="0"/>
              <a:t>en het niveau voor bestaande bouw ligt, maar in de meeste</a:t>
            </a:r>
          </a:p>
          <a:p>
            <a:r>
              <a:rPr lang="nl-NL" sz="1300" dirty="0"/>
              <a:t>gevallen is verwezen naar het </a:t>
            </a:r>
            <a:r>
              <a:rPr lang="nl-NL" sz="1300" i="1" dirty="0"/>
              <a:t>rechtens verkregen niveau</a:t>
            </a:r>
            <a:r>
              <a:rPr lang="nl-NL" sz="1300" dirty="0"/>
              <a:t>.</a:t>
            </a:r>
          </a:p>
          <a:p>
            <a:endParaRPr lang="nl-NL" sz="1300" dirty="0"/>
          </a:p>
          <a:p>
            <a:r>
              <a:rPr lang="nl-NL" sz="1300" dirty="0"/>
              <a:t>Volgens het Bouwbesluit 2012 is verbouw het geheel of gedeeltelijk</a:t>
            </a:r>
          </a:p>
          <a:p>
            <a:r>
              <a:rPr lang="nl-NL" sz="1300" dirty="0"/>
              <a:t>vernieuwen of veranderen of het vergroten van een bouwwerk.</a:t>
            </a:r>
          </a:p>
          <a:p>
            <a:r>
              <a:rPr lang="nl-NL" sz="1300" dirty="0"/>
              <a:t>Bij </a:t>
            </a:r>
            <a:r>
              <a:rPr lang="nl-NL" sz="1300" i="1" dirty="0"/>
              <a:t>geheel vernieuwen </a:t>
            </a:r>
            <a:r>
              <a:rPr lang="nl-NL" sz="1300" dirty="0"/>
              <a:t>kan worden gedacht aan de situatie dat een</a:t>
            </a:r>
          </a:p>
          <a:p>
            <a:r>
              <a:rPr lang="nl-NL" sz="1300" dirty="0"/>
              <a:t>gebouw na een calamiteit tot op de fundering gesloopt moet</a:t>
            </a:r>
          </a:p>
          <a:p>
            <a:r>
              <a:rPr lang="nl-NL" sz="1300" dirty="0"/>
              <a:t>worden en het gebouw daarna op dezelfde fundering wordt</a:t>
            </a:r>
          </a:p>
          <a:p>
            <a:r>
              <a:rPr lang="nl-NL" sz="1300" dirty="0"/>
              <a:t>herbouwd.</a:t>
            </a:r>
          </a:p>
          <a:p>
            <a:r>
              <a:rPr lang="nl-NL" sz="1300" dirty="0"/>
              <a:t>Van gedeeltelijk vernieuwen is bijvoorbeeld sprake als een gebouw</a:t>
            </a:r>
          </a:p>
          <a:p>
            <a:r>
              <a:rPr lang="nl-NL" sz="1300" dirty="0"/>
              <a:t>tot op het casco gestript wordt en vervolgens wordt herbouwd of</a:t>
            </a:r>
          </a:p>
          <a:p>
            <a:r>
              <a:rPr lang="nl-NL" sz="1300" dirty="0"/>
              <a:t>als een of meer onderdelen van het gebouw worden vervangen.</a:t>
            </a:r>
          </a:p>
          <a:p>
            <a:r>
              <a:rPr lang="nl-NL" sz="1300" dirty="0"/>
              <a:t>Een aanpassing van (een gedeelte van) het bouwwerk waarbij de</a:t>
            </a:r>
          </a:p>
          <a:p>
            <a:r>
              <a:rPr lang="nl-NL" sz="1300" dirty="0"/>
              <a:t>contouren van het bouwwerk niet worden gewijzigd wordt gezien</a:t>
            </a:r>
          </a:p>
          <a:p>
            <a:r>
              <a:rPr lang="nl-NL" sz="1300" dirty="0"/>
              <a:t>als een </a:t>
            </a:r>
            <a:r>
              <a:rPr lang="nl-NL" sz="1300" i="1" dirty="0"/>
              <a:t>verandering</a:t>
            </a:r>
            <a:r>
              <a:rPr lang="nl-NL" sz="1300" dirty="0"/>
              <a:t>. Denk bijvoorbeeld aan interne verbouwingen</a:t>
            </a:r>
          </a:p>
          <a:p>
            <a:r>
              <a:rPr lang="nl-NL" sz="1300" dirty="0"/>
              <a:t>of het maken van woningen in een kantoorgebouw.</a:t>
            </a:r>
          </a:p>
          <a:p>
            <a:r>
              <a:rPr lang="nl-NL" sz="1300" dirty="0"/>
              <a:t>Bij het </a:t>
            </a:r>
            <a:r>
              <a:rPr lang="nl-NL" sz="1300" i="1" dirty="0"/>
              <a:t>vergroten </a:t>
            </a:r>
            <a:r>
              <a:rPr lang="nl-NL" sz="1300" dirty="0"/>
              <a:t>van een bouwwerk neemt het bouwwerk in</a:t>
            </a:r>
          </a:p>
          <a:p>
            <a:r>
              <a:rPr lang="nl-NL" sz="1300" dirty="0"/>
              <a:t>omvang toe en worden de contouren dus wel gewijzigd.</a:t>
            </a:r>
          </a:p>
          <a:p>
            <a:r>
              <a:rPr lang="nl-NL" sz="1300" dirty="0"/>
              <a:t>Bijvoorbeeld bij het maken van een aan- of uitbouw of het plaatsen</a:t>
            </a:r>
          </a:p>
          <a:p>
            <a:r>
              <a:rPr lang="nl-NL" sz="1300" dirty="0"/>
              <a:t>van een dakkapel.</a:t>
            </a:r>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6</a:t>
            </a:fld>
            <a:endParaRPr lang="en-US"/>
          </a:p>
        </p:txBody>
      </p:sp>
    </p:spTree>
    <p:extLst>
      <p:ext uri="{BB962C8B-B14F-4D97-AF65-F5344CB8AC3E}">
        <p14:creationId xmlns:p14="http://schemas.microsoft.com/office/powerpoint/2010/main" val="31841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FB14B7-D654-4C0B-B943-B6F9C82CA75B}" type="slidenum">
              <a:rPr lang="nl-NL" smtClean="0"/>
              <a:pPr/>
              <a:t>7</a:t>
            </a:fld>
            <a:endParaRPr lang="nl-NL"/>
          </a:p>
        </p:txBody>
      </p:sp>
      <p:sp>
        <p:nvSpPr>
          <p:cNvPr id="5" name="Tijdelijke aanduiding voor voettekst 4">
            <a:extLst>
              <a:ext uri="{FF2B5EF4-FFF2-40B4-BE49-F238E27FC236}">
                <a16:creationId xmlns="" xmlns:a16="http://schemas.microsoft.com/office/drawing/2014/main" id="{2C727F4E-4AA3-4EA3-AFF2-6BA445DF75E4}"/>
              </a:ext>
            </a:extLst>
          </p:cNvPr>
          <p:cNvSpPr>
            <a:spLocks noGrp="1"/>
          </p:cNvSpPr>
          <p:nvPr>
            <p:ph type="ftr" sz="quarter" idx="14"/>
          </p:nvPr>
        </p:nvSpPr>
        <p:spPr/>
        <p:txBody>
          <a:bodyPr/>
          <a:lstStyle/>
          <a:p>
            <a:r>
              <a:rPr lang="en-US"/>
              <a:t>Prof. dr. Tom M. Berkhout MRE MRICS </a:t>
            </a:r>
            <a:endParaRPr lang="nl-NL"/>
          </a:p>
        </p:txBody>
      </p:sp>
    </p:spTree>
    <p:extLst>
      <p:ext uri="{BB962C8B-B14F-4D97-AF65-F5344CB8AC3E}">
        <p14:creationId xmlns:p14="http://schemas.microsoft.com/office/powerpoint/2010/main" val="153926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Bepaling 12.1.a wordt de lidstaten toegestaan te bepalen dat de</a:t>
            </a:r>
            <a:r>
              <a:rPr lang="nl-NL" b="1" u="sng" dirty="0"/>
              <a:t> incidentele levering</a:t>
            </a:r>
          </a:p>
          <a:p>
            <a:endParaRPr lang="nl-NL" dirty="0"/>
          </a:p>
          <a:p>
            <a:endParaRPr lang="nl-NL" dirty="0"/>
          </a:p>
          <a:p>
            <a:r>
              <a:rPr lang="nl-NL" dirty="0"/>
              <a:t>Conclusie </a:t>
            </a:r>
            <a:r>
              <a:rPr lang="nl-NL" dirty="0" err="1"/>
              <a:t>Ettema</a:t>
            </a:r>
            <a:endParaRPr lang="nl-NL" dirty="0"/>
          </a:p>
          <a:p>
            <a:r>
              <a:rPr lang="nl-NL" sz="1300" dirty="0"/>
              <a:t>HR kinderdagverblijf-arrest: </a:t>
            </a:r>
            <a:r>
              <a:rPr lang="nl-NL" sz="1300" i="1" dirty="0"/>
              <a:t>”slechts sprake is van vervaardiging van een goed, indien door de werkzaamheden aan de onroerende zaak </a:t>
            </a:r>
            <a:r>
              <a:rPr lang="nl-NL" sz="1300" i="1" u="sng" dirty="0"/>
              <a:t>in wezen nieuwbouw </a:t>
            </a:r>
            <a:r>
              <a:rPr lang="nl-NL" sz="1300" i="1" dirty="0"/>
              <a:t>heeft plaatsgevonden</a:t>
            </a:r>
            <a:r>
              <a:rPr lang="nl-NL" sz="1300" dirty="0"/>
              <a:t>.</a:t>
            </a:r>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8</a:t>
            </a:fld>
            <a:endParaRPr lang="en-US"/>
          </a:p>
        </p:txBody>
      </p:sp>
    </p:spTree>
    <p:extLst>
      <p:ext uri="{BB962C8B-B14F-4D97-AF65-F5344CB8AC3E}">
        <p14:creationId xmlns:p14="http://schemas.microsoft.com/office/powerpoint/2010/main" val="370105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HvJ</a:t>
            </a:r>
            <a:r>
              <a:rPr lang="nl-NL" dirty="0"/>
              <a:t>: De ratio legis van die bepalingen moet worden gezocht in </a:t>
            </a:r>
          </a:p>
          <a:p>
            <a:pPr marL="309610" indent="-309610">
              <a:buFont typeface="Arial" panose="020B0604020202020204" pitchFamily="34" charset="0"/>
              <a:buChar char="•"/>
            </a:pPr>
            <a:r>
              <a:rPr lang="nl-NL" dirty="0"/>
              <a:t>de verkoop van een oud gebouw genereert nauwelijks toegevoegde waarde (…) </a:t>
            </a:r>
          </a:p>
          <a:p>
            <a:pPr marL="309610" indent="-309610">
              <a:buFont typeface="Arial" panose="020B0604020202020204" pitchFamily="34" charset="0"/>
              <a:buChar char="•"/>
            </a:pPr>
            <a:r>
              <a:rPr lang="nl-NL" dirty="0"/>
              <a:t>de verkoop van een gebouw nadat het de eerste keer aan een eindverbruiker is geleverd, welke levering het einde van het productieproces aanduidt, levert namelijk geen toegevoegde waarde van betekenis op en dient die verkoop dus in beginsel van belasting te worden vrijgesteld</a:t>
            </a:r>
          </a:p>
          <a:p>
            <a:endParaRPr lang="nl-NL" dirty="0"/>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9</a:t>
            </a:fld>
            <a:endParaRPr lang="en-US"/>
          </a:p>
        </p:txBody>
      </p:sp>
    </p:spTree>
    <p:extLst>
      <p:ext uri="{BB962C8B-B14F-4D97-AF65-F5344CB8AC3E}">
        <p14:creationId xmlns:p14="http://schemas.microsoft.com/office/powerpoint/2010/main" val="59974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3000" b="1" dirty="0"/>
              <a:t>Ook door onderhoud of decoratie voeg je waarde toe</a:t>
            </a:r>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10</a:t>
            </a:fld>
            <a:endParaRPr lang="en-US"/>
          </a:p>
        </p:txBody>
      </p:sp>
    </p:spTree>
    <p:extLst>
      <p:ext uri="{BB962C8B-B14F-4D97-AF65-F5344CB8AC3E}">
        <p14:creationId xmlns:p14="http://schemas.microsoft.com/office/powerpoint/2010/main" val="417469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Komen: dus een beginnetje maken en dan overdragen =&gt; géén btw</a:t>
            </a:r>
          </a:p>
        </p:txBody>
      </p:sp>
      <p:sp>
        <p:nvSpPr>
          <p:cNvPr id="4" name="Tijdelijke aanduiding voor dianummer 3"/>
          <p:cNvSpPr>
            <a:spLocks noGrp="1"/>
          </p:cNvSpPr>
          <p:nvPr>
            <p:ph type="sldNum" sz="quarter" idx="10"/>
          </p:nvPr>
        </p:nvSpPr>
        <p:spPr/>
        <p:txBody>
          <a:bodyPr/>
          <a:lstStyle/>
          <a:p>
            <a:fld id="{61A1F067-13F3-4B74-9129-FFDDC283E3D2}" type="slidenum">
              <a:rPr lang="en-US" smtClean="0"/>
              <a:t>11</a:t>
            </a:fld>
            <a:endParaRPr lang="en-US"/>
          </a:p>
        </p:txBody>
      </p:sp>
    </p:spTree>
    <p:extLst>
      <p:ext uri="{BB962C8B-B14F-4D97-AF65-F5344CB8AC3E}">
        <p14:creationId xmlns:p14="http://schemas.microsoft.com/office/powerpoint/2010/main" val="66474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1 ">
    <p:spTree>
      <p:nvGrpSpPr>
        <p:cNvPr id="1" name=""/>
        <p:cNvGrpSpPr/>
        <p:nvPr/>
      </p:nvGrpSpPr>
      <p:grpSpPr>
        <a:xfrm>
          <a:off x="0" y="0"/>
          <a:ext cx="0" cy="0"/>
          <a:chOff x="0" y="0"/>
          <a:chExt cx="0" cy="0"/>
        </a:xfrm>
      </p:grpSpPr>
      <p:pic>
        <p:nvPicPr>
          <p:cNvPr id="1028" name="Picture 4" descr="e:\Users\Studio Max\Desktop\NYE16011-01_Nyenrode Powerpoint map\breedbeeldbeelden\Nyenrode_HR-116-kopi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522075" cy="6480176"/>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hthoek 16"/>
          <p:cNvSpPr/>
          <p:nvPr userDrawn="1"/>
        </p:nvSpPr>
        <p:spPr>
          <a:xfrm>
            <a:off x="2" y="5795838"/>
            <a:ext cx="11522074" cy="6843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p:cNvSpPr/>
          <p:nvPr userDrawn="1"/>
        </p:nvSpPr>
        <p:spPr>
          <a:xfrm>
            <a:off x="0" y="4721988"/>
            <a:ext cx="11522075" cy="1103654"/>
          </a:xfrm>
          <a:prstGeom prst="rect">
            <a:avLst/>
          </a:prstGeom>
          <a:gradFill flip="none" rotWithShape="1">
            <a:gsLst>
              <a:gs pos="0">
                <a:srgbClr val="E6E9F0"/>
              </a:gs>
              <a:gs pos="71000">
                <a:srgbClr val="F7F9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135462" y="4912891"/>
            <a:ext cx="11094206" cy="436465"/>
          </a:xfrm>
        </p:spPr>
        <p:txBody>
          <a:bodyPr anchor="t" anchorCtr="0">
            <a:noAutofit/>
          </a:bodyPr>
          <a:lstStyle>
            <a:lvl1pPr algn="l">
              <a:lnSpc>
                <a:spcPts val="2800"/>
              </a:lnSpc>
              <a:defRPr sz="2800" b="1">
                <a:solidFill>
                  <a:srgbClr val="36517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35462" y="5349355"/>
            <a:ext cx="11094206" cy="272164"/>
          </a:xfrm>
        </p:spPr>
        <p:txBody>
          <a:bodyPr anchor="ctr" anchorCtr="0">
            <a:noAutofit/>
          </a:bodyPr>
          <a:lstStyle>
            <a:lvl1pPr marL="0" indent="0" algn="l">
              <a:buNone/>
              <a:defRPr sz="2000">
                <a:solidFill>
                  <a:srgbClr val="3651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4" name="Tijdelijke aanduiding voor datum 3"/>
          <p:cNvSpPr>
            <a:spLocks noGrp="1"/>
          </p:cNvSpPr>
          <p:nvPr>
            <p:ph type="dt" sz="half" idx="10"/>
          </p:nvPr>
        </p:nvSpPr>
        <p:spPr/>
        <p:txBody>
          <a:bodyPr/>
          <a:lstStyle/>
          <a:p>
            <a:fld id="{31E6E959-1626-43ED-80AC-81D19B6543EC}"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a:xfrm>
            <a:off x="0" y="6229082"/>
            <a:ext cx="11522075" cy="251092"/>
          </a:xfrm>
        </p:spPr>
        <p:txBody>
          <a:bodyPr/>
          <a:lstStyle>
            <a:lvl1pPr algn="ctr">
              <a:defRPr/>
            </a:lvl1pPr>
          </a:lstStyle>
          <a:p>
            <a:fld id="{34A0F559-C120-4789-B420-3451E346105D}" type="slidenum">
              <a:rPr lang="en-US" smtClean="0"/>
              <a:pPr/>
              <a:t>‹#›</a:t>
            </a:fld>
            <a:endParaRPr lang="en-US"/>
          </a:p>
        </p:txBody>
      </p:sp>
      <p:sp>
        <p:nvSpPr>
          <p:cNvPr id="20" name="Tekstvak 19"/>
          <p:cNvSpPr txBox="1"/>
          <p:nvPr userDrawn="1"/>
        </p:nvSpPr>
        <p:spPr>
          <a:xfrm>
            <a:off x="136087" y="6053029"/>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pic>
        <p:nvPicPr>
          <p:cNvPr id="18" name="Picture 2" descr="e:\Users\Studio Max\Desktop\NyenrodeLogoFCDia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5963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model 2">
    <p:spTree>
      <p:nvGrpSpPr>
        <p:cNvPr id="1" name=""/>
        <p:cNvGrpSpPr/>
        <p:nvPr/>
      </p:nvGrpSpPr>
      <p:grpSpPr>
        <a:xfrm>
          <a:off x="0" y="0"/>
          <a:ext cx="0" cy="0"/>
          <a:chOff x="0" y="0"/>
          <a:chExt cx="0" cy="0"/>
        </a:xfrm>
      </p:grpSpPr>
      <p:pic>
        <p:nvPicPr>
          <p:cNvPr id="9" name="Picture 2" descr="e:\Users\Studio Max\Desktop\NYE16011-01_Nyenrode Powerpoint map\breedbeeldbeelden\_SAN5736.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522075" cy="32480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title" hasCustomPrompt="1"/>
          </p:nvPr>
        </p:nvSpPr>
        <p:spPr>
          <a:xfrm>
            <a:off x="576104" y="3512251"/>
            <a:ext cx="3460967" cy="735231"/>
          </a:xfrm>
        </p:spPr>
        <p:txBody>
          <a:bodyPr/>
          <a:lstStyle/>
          <a:p>
            <a:r>
              <a:rPr lang="nl-NL" dirty="0"/>
              <a:t>KLIK OM DE STIJL TE BEWERKEN</a:t>
            </a:r>
            <a:endParaRPr lang="en-US" dirty="0"/>
          </a:p>
        </p:txBody>
      </p:sp>
      <p:sp>
        <p:nvSpPr>
          <p:cNvPr id="3" name="Tijdelijke aanduiding voor inhoud 2"/>
          <p:cNvSpPr>
            <a:spLocks noGrp="1"/>
          </p:cNvSpPr>
          <p:nvPr>
            <p:ph idx="1"/>
          </p:nvPr>
        </p:nvSpPr>
        <p:spPr>
          <a:xfrm>
            <a:off x="4127806" y="3512251"/>
            <a:ext cx="3629403" cy="1750410"/>
          </a:xfrm>
        </p:spPr>
        <p:txBody>
          <a:bodyPr/>
          <a:lstStyle>
            <a:lvl1pPr marL="180000" indent="-180000">
              <a:buFont typeface="+mj-lt"/>
              <a:buAutoNum type="arabicPeriod"/>
              <a:defRPr>
                <a:solidFill>
                  <a:srgbClr val="365172"/>
                </a:solidFill>
              </a:defRPr>
            </a:lvl1pPr>
            <a:lvl2pPr marL="914400" indent="-457200">
              <a:buFont typeface="+mj-lt"/>
              <a:buAutoNum type="arabicPeriod"/>
              <a:defRPr>
                <a:solidFill>
                  <a:schemeClr val="tx1"/>
                </a:solidFill>
              </a:defRPr>
            </a:lvl2pPr>
            <a:lvl3pPr marL="1371600" indent="-457200">
              <a:buFont typeface="+mj-lt"/>
              <a:buAutoNum type="arabicPeriod"/>
              <a:defRPr>
                <a:solidFill>
                  <a:schemeClr val="tx1"/>
                </a:solidFill>
              </a:defRPr>
            </a:lvl3pPr>
            <a:lvl4pPr marL="1828800" indent="-457200">
              <a:buFont typeface="+mj-lt"/>
              <a:buAutoNum type="arabicPeriod"/>
              <a:defRPr>
                <a:solidFill>
                  <a:schemeClr val="tx1"/>
                </a:solidFill>
              </a:defRPr>
            </a:lvl4pPr>
            <a:lvl5pPr marL="2286000" indent="-457200">
              <a:buFont typeface="+mj-lt"/>
              <a:buAutoNum type="arabicPeriod"/>
              <a:defRPr>
                <a:solidFill>
                  <a:schemeClr val="tx1"/>
                </a:solidFill>
              </a:defRPr>
            </a:lvl5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fld id="{D5C1935F-6810-4320-93B1-849EF5C33A7B}"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Tree>
    <p:extLst>
      <p:ext uri="{BB962C8B-B14F-4D97-AF65-F5344CB8AC3E}">
        <p14:creationId xmlns:p14="http://schemas.microsoft.com/office/powerpoint/2010/main" val="371773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model 3">
    <p:spTree>
      <p:nvGrpSpPr>
        <p:cNvPr id="1" name=""/>
        <p:cNvGrpSpPr/>
        <p:nvPr/>
      </p:nvGrpSpPr>
      <p:grpSpPr>
        <a:xfrm>
          <a:off x="0" y="0"/>
          <a:ext cx="0" cy="0"/>
          <a:chOff x="0" y="0"/>
          <a:chExt cx="0" cy="0"/>
        </a:xfrm>
      </p:grpSpPr>
      <p:pic>
        <p:nvPicPr>
          <p:cNvPr id="4099" name="Picture 3" descr="e:\Users\Studio Max\Desktop\NYE16011-01_Nyenrode Powerpoint map\breedbeeldbeelden\_SAN5830-kopi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1522075" cy="64801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ctrTitle" hasCustomPrompt="1"/>
          </p:nvPr>
        </p:nvSpPr>
        <p:spPr>
          <a:xfrm>
            <a:off x="2" y="1675147"/>
            <a:ext cx="11522074" cy="1145913"/>
          </a:xfrm>
        </p:spPr>
        <p:txBody>
          <a:bodyPr anchor="ctr" anchorCtr="0">
            <a:noAutofit/>
          </a:bodyPr>
          <a:lstStyle>
            <a:lvl1pPr algn="ctr">
              <a:lnSpc>
                <a:spcPts val="3200"/>
              </a:lnSpc>
              <a:defRPr sz="3200" b="0" i="1">
                <a:solidFill>
                  <a:schemeClr val="tx1"/>
                </a:solidFill>
              </a:defRPr>
            </a:lvl1pPr>
          </a:lstStyle>
          <a:p>
            <a:r>
              <a:rPr lang="nl-NL" dirty="0"/>
              <a:t>klik om de stijl te bewerken</a:t>
            </a:r>
            <a:br>
              <a:rPr lang="nl-NL" dirty="0"/>
            </a:br>
            <a:r>
              <a:rPr lang="nl-NL" dirty="0" err="1"/>
              <a:t>xxxxxxxxxx</a:t>
            </a:r>
            <a:endParaRPr lang="en-US" dirty="0"/>
          </a:p>
        </p:txBody>
      </p:sp>
      <p:sp>
        <p:nvSpPr>
          <p:cNvPr id="4" name="Tijdelijke aanduiding voor datum 3"/>
          <p:cNvSpPr>
            <a:spLocks noGrp="1"/>
          </p:cNvSpPr>
          <p:nvPr>
            <p:ph type="dt" sz="half" idx="10"/>
          </p:nvPr>
        </p:nvSpPr>
        <p:spPr/>
        <p:txBody>
          <a:bodyPr/>
          <a:lstStyle/>
          <a:p>
            <a:fld id="{0EC9880C-76E6-4866-8A49-E2A0700DB384}"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spTree>
    <p:extLst>
      <p:ext uri="{BB962C8B-B14F-4D97-AF65-F5344CB8AC3E}">
        <p14:creationId xmlns:p14="http://schemas.microsoft.com/office/powerpoint/2010/main" val="298001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model 3a">
    <p:spTree>
      <p:nvGrpSpPr>
        <p:cNvPr id="1" name=""/>
        <p:cNvGrpSpPr/>
        <p:nvPr/>
      </p:nvGrpSpPr>
      <p:grpSpPr>
        <a:xfrm>
          <a:off x="0" y="0"/>
          <a:ext cx="0" cy="0"/>
          <a:chOff x="0" y="0"/>
          <a:chExt cx="0" cy="0"/>
        </a:xfrm>
      </p:grpSpPr>
      <p:pic>
        <p:nvPicPr>
          <p:cNvPr id="3" name="Afbeelding 2" descr="Shoot (27 van 38).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1522076" cy="6480175"/>
          </a:xfrm>
          <a:prstGeom prst="rect">
            <a:avLst/>
          </a:prstGeom>
          <a:noFill/>
          <a:ln>
            <a:noFill/>
          </a:ln>
        </p:spPr>
      </p:pic>
      <p:sp>
        <p:nvSpPr>
          <p:cNvPr id="2" name="Titel 1"/>
          <p:cNvSpPr>
            <a:spLocks noGrp="1"/>
          </p:cNvSpPr>
          <p:nvPr>
            <p:ph type="ctrTitle" hasCustomPrompt="1"/>
          </p:nvPr>
        </p:nvSpPr>
        <p:spPr>
          <a:xfrm>
            <a:off x="2" y="1675147"/>
            <a:ext cx="11522074" cy="1145913"/>
          </a:xfrm>
        </p:spPr>
        <p:txBody>
          <a:bodyPr anchor="ctr" anchorCtr="0">
            <a:noAutofit/>
          </a:bodyPr>
          <a:lstStyle>
            <a:lvl1pPr algn="ctr">
              <a:lnSpc>
                <a:spcPts val="3200"/>
              </a:lnSpc>
              <a:defRPr sz="3200" b="0" i="1">
                <a:solidFill>
                  <a:schemeClr val="tx1"/>
                </a:solidFill>
              </a:defRPr>
            </a:lvl1pPr>
          </a:lstStyle>
          <a:p>
            <a:r>
              <a:rPr lang="nl-NL" dirty="0"/>
              <a:t>klik om de stijl te bewerken</a:t>
            </a:r>
            <a:br>
              <a:rPr lang="nl-NL" dirty="0"/>
            </a:br>
            <a:r>
              <a:rPr lang="nl-NL" dirty="0" err="1"/>
              <a:t>xxxxxxxxxx</a:t>
            </a:r>
            <a:endParaRPr lang="en-US" dirty="0"/>
          </a:p>
        </p:txBody>
      </p:sp>
      <p:sp>
        <p:nvSpPr>
          <p:cNvPr id="4" name="Tijdelijke aanduiding voor datum 3"/>
          <p:cNvSpPr>
            <a:spLocks noGrp="1"/>
          </p:cNvSpPr>
          <p:nvPr>
            <p:ph type="dt" sz="half" idx="10"/>
          </p:nvPr>
        </p:nvSpPr>
        <p:spPr/>
        <p:txBody>
          <a:bodyPr/>
          <a:lstStyle/>
          <a:p>
            <a:fld id="{5EF6FF8A-2649-4071-95FC-CC4A26908398}"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spTree>
    <p:extLst>
      <p:ext uri="{BB962C8B-B14F-4D97-AF65-F5344CB8AC3E}">
        <p14:creationId xmlns:p14="http://schemas.microsoft.com/office/powerpoint/2010/main" val="36818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model 3b">
    <p:spTree>
      <p:nvGrpSpPr>
        <p:cNvPr id="1" name=""/>
        <p:cNvGrpSpPr/>
        <p:nvPr/>
      </p:nvGrpSpPr>
      <p:grpSpPr>
        <a:xfrm>
          <a:off x="0" y="0"/>
          <a:ext cx="0" cy="0"/>
          <a:chOff x="0" y="0"/>
          <a:chExt cx="0" cy="0"/>
        </a:xfrm>
      </p:grpSpPr>
      <p:pic>
        <p:nvPicPr>
          <p:cNvPr id="3" name="Afbeelding 2" descr="Shoot (27 van 38).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73"/>
            <a:ext cx="11522076" cy="6480175"/>
          </a:xfrm>
          <a:prstGeom prst="rect">
            <a:avLst/>
          </a:prstGeom>
          <a:noFill/>
          <a:ln>
            <a:noFill/>
          </a:ln>
        </p:spPr>
      </p:pic>
      <p:grpSp>
        <p:nvGrpSpPr>
          <p:cNvPr id="7" name="Groep 6"/>
          <p:cNvGrpSpPr/>
          <p:nvPr userDrawn="1"/>
        </p:nvGrpSpPr>
        <p:grpSpPr>
          <a:xfrm>
            <a:off x="2" y="5795838"/>
            <a:ext cx="11522074" cy="684337"/>
            <a:chOff x="1" y="6133762"/>
            <a:chExt cx="9143999" cy="724237"/>
          </a:xfrm>
        </p:grpSpPr>
        <p:sp>
          <p:nvSpPr>
            <p:cNvPr id="8" name="Rechthoek 7"/>
            <p:cNvSpPr/>
            <p:nvPr userDrawn="1"/>
          </p:nvSpPr>
          <p:spPr>
            <a:xfrm>
              <a:off x="1" y="6133762"/>
              <a:ext cx="9143999" cy="7242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vak 8"/>
            <p:cNvSpPr txBox="1"/>
            <p:nvPr userDrawn="1"/>
          </p:nvSpPr>
          <p:spPr>
            <a:xfrm>
              <a:off x="108000" y="6405949"/>
              <a:ext cx="3384376" cy="260577"/>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grpSp>
      <p:sp>
        <p:nvSpPr>
          <p:cNvPr id="4" name="Tijdelijke aanduiding voor datum 3"/>
          <p:cNvSpPr>
            <a:spLocks noGrp="1"/>
          </p:cNvSpPr>
          <p:nvPr>
            <p:ph type="dt" sz="half" idx="10"/>
          </p:nvPr>
        </p:nvSpPr>
        <p:spPr/>
        <p:txBody>
          <a:bodyPr/>
          <a:lstStyle/>
          <a:p>
            <a:fld id="{5EF6FF8A-2649-4071-95FC-CC4A26908398}"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pic>
        <p:nvPicPr>
          <p:cNvPr id="10" name="Picture 2" descr="e:\Users\Studio Max\Desktop\NyenrodeLogoFCDia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itel 1"/>
          <p:cNvSpPr>
            <a:spLocks noGrp="1"/>
          </p:cNvSpPr>
          <p:nvPr>
            <p:ph type="title" hasCustomPrompt="1"/>
          </p:nvPr>
        </p:nvSpPr>
        <p:spPr>
          <a:xfrm>
            <a:off x="576103" y="1208712"/>
            <a:ext cx="9903159" cy="735231"/>
          </a:xfrm>
        </p:spPr>
        <p:txBody>
          <a:bodyPr>
            <a:normAutofit/>
          </a:bodyPr>
          <a:lstStyle>
            <a:lvl1pPr>
              <a:defRPr sz="3200"/>
            </a:lvl1pPr>
          </a:lstStyle>
          <a:p>
            <a:r>
              <a:rPr lang="nl-NL" dirty="0"/>
              <a:t>KLIK OM DE STIJL TE BEWERKEN</a:t>
            </a:r>
            <a:endParaRPr lang="en-US" dirty="0"/>
          </a:p>
        </p:txBody>
      </p:sp>
      <p:sp>
        <p:nvSpPr>
          <p:cNvPr id="12" name="Tijdelijke aanduiding voor tekst 2"/>
          <p:cNvSpPr>
            <a:spLocks noGrp="1"/>
          </p:cNvSpPr>
          <p:nvPr>
            <p:ph idx="1"/>
          </p:nvPr>
        </p:nvSpPr>
        <p:spPr>
          <a:xfrm>
            <a:off x="576104" y="2360348"/>
            <a:ext cx="9903158" cy="3256003"/>
          </a:xfrm>
          <a:prstGeom prst="rect">
            <a:avLst/>
          </a:prstGeom>
        </p:spPr>
        <p:txBody>
          <a:bodyPr vert="horz" lIns="91440" tIns="45720" rIns="91440" bIns="4572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42263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Diamodel 4">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103" y="1266901"/>
            <a:ext cx="9919787" cy="735231"/>
          </a:xfrm>
        </p:spPr>
        <p:txBody>
          <a:bodyPr>
            <a:normAutofit/>
          </a:bodyPr>
          <a:lstStyle>
            <a:lvl1pPr>
              <a:defRPr sz="3200"/>
            </a:lvl1pPr>
          </a:lstStyle>
          <a:p>
            <a:r>
              <a:rPr lang="nl-NL" dirty="0"/>
              <a:t>KLIK OM DE STIJL TE BEWERKEN</a:t>
            </a:r>
            <a:endParaRPr lang="en-US" dirty="0"/>
          </a:p>
        </p:txBody>
      </p:sp>
      <p:sp>
        <p:nvSpPr>
          <p:cNvPr id="3" name="Tijdelijke aanduiding voor inhoud 2"/>
          <p:cNvSpPr>
            <a:spLocks noGrp="1"/>
          </p:cNvSpPr>
          <p:nvPr>
            <p:ph idx="1"/>
          </p:nvPr>
        </p:nvSpPr>
        <p:spPr>
          <a:xfrm>
            <a:off x="576461" y="1947311"/>
            <a:ext cx="9902801" cy="2721635"/>
          </a:xfrm>
        </p:spPr>
        <p:txBody>
          <a:bodyPr>
            <a:noAutofit/>
          </a:bodyPr>
          <a:lstStyle>
            <a:lvl1pPr marL="0" indent="0">
              <a:lnSpc>
                <a:spcPts val="2400"/>
              </a:lnSpc>
              <a:spcBef>
                <a:spcPts val="0"/>
              </a:spcBef>
              <a:buFontTx/>
              <a:buNone/>
              <a:defRPr sz="2200">
                <a:solidFill>
                  <a:schemeClr val="tx1"/>
                </a:solidFill>
              </a:defRPr>
            </a:lvl1pPr>
            <a:lvl2pPr marL="914400" indent="-457200">
              <a:buFont typeface="+mj-lt"/>
              <a:buAutoNum type="arabicPeriod"/>
              <a:defRPr>
                <a:solidFill>
                  <a:schemeClr val="tx1"/>
                </a:solidFill>
              </a:defRPr>
            </a:lvl2pPr>
            <a:lvl3pPr marL="1371600" indent="-457200">
              <a:buFont typeface="+mj-lt"/>
              <a:buAutoNum type="arabicPeriod"/>
              <a:defRPr>
                <a:solidFill>
                  <a:schemeClr val="tx1"/>
                </a:solidFill>
              </a:defRPr>
            </a:lvl3pPr>
            <a:lvl4pPr marL="1828800" indent="-457200">
              <a:buFont typeface="+mj-lt"/>
              <a:buAutoNum type="arabicPeriod"/>
              <a:defRPr>
                <a:solidFill>
                  <a:schemeClr val="tx1"/>
                </a:solidFill>
              </a:defRPr>
            </a:lvl4pPr>
            <a:lvl5pPr marL="2286000" indent="-457200">
              <a:buFont typeface="+mj-lt"/>
              <a:buAutoNum type="arabicPeriod"/>
              <a:defRPr>
                <a:solidFill>
                  <a:schemeClr val="tx1"/>
                </a:solidFill>
              </a:defRPr>
            </a:lvl5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fld id="{983DE230-258B-4283-B2B1-4053AEE6937F}"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Tree>
    <p:extLst>
      <p:ext uri="{BB962C8B-B14F-4D97-AF65-F5344CB8AC3E}">
        <p14:creationId xmlns:p14="http://schemas.microsoft.com/office/powerpoint/2010/main" val="40957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model 5">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103" y="1539066"/>
            <a:ext cx="9903159" cy="735231"/>
          </a:xfrm>
        </p:spPr>
        <p:txBody>
          <a:bodyPr>
            <a:normAutofit/>
          </a:bodyPr>
          <a:lstStyle>
            <a:lvl1pPr>
              <a:defRPr sz="3200"/>
            </a:lvl1pPr>
          </a:lstStyle>
          <a:p>
            <a:r>
              <a:rPr lang="nl-NL" dirty="0"/>
              <a:t>KLIK OM DE STIJL TE BEWERKEN</a:t>
            </a:r>
            <a:endParaRPr lang="en-US" dirty="0"/>
          </a:p>
        </p:txBody>
      </p:sp>
      <p:sp>
        <p:nvSpPr>
          <p:cNvPr id="4" name="Tijdelijke aanduiding voor datum 3"/>
          <p:cNvSpPr>
            <a:spLocks noGrp="1"/>
          </p:cNvSpPr>
          <p:nvPr>
            <p:ph type="dt" sz="half" idx="10"/>
          </p:nvPr>
        </p:nvSpPr>
        <p:spPr/>
        <p:txBody>
          <a:bodyPr/>
          <a:lstStyle/>
          <a:p>
            <a:fld id="{BBEC0E9D-1934-435C-99FB-8F2700B88FB4}"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
        <p:nvSpPr>
          <p:cNvPr id="8" name="Tijdelijke aanduiding voor tekst 2"/>
          <p:cNvSpPr>
            <a:spLocks noGrp="1"/>
          </p:cNvSpPr>
          <p:nvPr>
            <p:ph idx="1"/>
          </p:nvPr>
        </p:nvSpPr>
        <p:spPr>
          <a:xfrm>
            <a:off x="576104" y="2219474"/>
            <a:ext cx="9903158" cy="3256003"/>
          </a:xfrm>
          <a:prstGeom prst="rect">
            <a:avLst/>
          </a:prstGeom>
        </p:spPr>
        <p:txBody>
          <a:bodyPr vert="horz" lIns="91440" tIns="45720" rIns="91440" bIns="4572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6167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iamodel 6">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104" y="654533"/>
            <a:ext cx="9903158" cy="735231"/>
          </a:xfrm>
        </p:spPr>
        <p:txBody>
          <a:bodyPr>
            <a:normAutofit/>
          </a:bodyPr>
          <a:lstStyle>
            <a:lvl1pPr>
              <a:defRPr sz="3200"/>
            </a:lvl1pPr>
          </a:lstStyle>
          <a:p>
            <a:r>
              <a:rPr lang="nl-NL" dirty="0"/>
              <a:t>KLIK OM DE STIJL TE BEWERKEN</a:t>
            </a:r>
            <a:endParaRPr lang="en-US" dirty="0"/>
          </a:p>
        </p:txBody>
      </p:sp>
      <p:sp>
        <p:nvSpPr>
          <p:cNvPr id="3" name="Tijdelijke aanduiding voor inhoud 2"/>
          <p:cNvSpPr>
            <a:spLocks noGrp="1"/>
          </p:cNvSpPr>
          <p:nvPr>
            <p:ph idx="1"/>
          </p:nvPr>
        </p:nvSpPr>
        <p:spPr>
          <a:xfrm>
            <a:off x="589138" y="1334943"/>
            <a:ext cx="9890124" cy="4286576"/>
          </a:xfrm>
        </p:spPr>
        <p:txBody>
          <a:bodyPr>
            <a:noAutofit/>
          </a:bodyPr>
          <a:lstStyle>
            <a:lvl1pPr marL="0" indent="0">
              <a:lnSpc>
                <a:spcPts val="2400"/>
              </a:lnSpc>
              <a:spcBef>
                <a:spcPts val="0"/>
              </a:spcBef>
              <a:buFontTx/>
              <a:buNone/>
              <a:defRPr sz="2200">
                <a:solidFill>
                  <a:schemeClr val="tx1"/>
                </a:solidFill>
              </a:defRPr>
            </a:lvl1pPr>
            <a:lvl2pPr marL="914400" indent="-457200">
              <a:buFont typeface="+mj-lt"/>
              <a:buAutoNum type="arabicPeriod"/>
              <a:defRPr>
                <a:solidFill>
                  <a:schemeClr val="tx1"/>
                </a:solidFill>
              </a:defRPr>
            </a:lvl2pPr>
            <a:lvl3pPr marL="1371600" indent="-457200">
              <a:buFont typeface="+mj-lt"/>
              <a:buAutoNum type="arabicPeriod"/>
              <a:defRPr>
                <a:solidFill>
                  <a:schemeClr val="tx1"/>
                </a:solidFill>
              </a:defRPr>
            </a:lvl3pPr>
            <a:lvl4pPr marL="1828800" indent="-457200">
              <a:buFont typeface="+mj-lt"/>
              <a:buAutoNum type="arabicPeriod"/>
              <a:defRPr>
                <a:solidFill>
                  <a:schemeClr val="tx1"/>
                </a:solidFill>
              </a:defRPr>
            </a:lvl4pPr>
            <a:lvl5pPr marL="2286000" indent="-457200">
              <a:buFont typeface="+mj-lt"/>
              <a:buAutoNum type="arabicPeriod"/>
              <a:defRPr>
                <a:solidFill>
                  <a:schemeClr val="tx1"/>
                </a:solidFill>
              </a:defRPr>
            </a:lvl5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fld id="{9426CCF2-2265-4858-A9B7-FBE0F11ACEEA}"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Tree>
    <p:extLst>
      <p:ext uri="{BB962C8B-B14F-4D97-AF65-F5344CB8AC3E}">
        <p14:creationId xmlns:p14="http://schemas.microsoft.com/office/powerpoint/2010/main" val="270546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model 7">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81481" y="1688366"/>
            <a:ext cx="6532926" cy="735231"/>
          </a:xfrm>
        </p:spPr>
        <p:txBody>
          <a:bodyPr>
            <a:normAutofit/>
          </a:bodyPr>
          <a:lstStyle>
            <a:lvl1pPr>
              <a:defRPr sz="3200"/>
            </a:lvl1pPr>
          </a:lstStyle>
          <a:p>
            <a:r>
              <a:rPr lang="nl-NL" dirty="0"/>
              <a:t>KLIK OM DE STIJL TE</a:t>
            </a:r>
            <a:endParaRPr lang="en-US" dirty="0"/>
          </a:p>
        </p:txBody>
      </p:sp>
      <p:sp>
        <p:nvSpPr>
          <p:cNvPr id="4" name="Tijdelijke aanduiding voor datum 3"/>
          <p:cNvSpPr>
            <a:spLocks noGrp="1"/>
          </p:cNvSpPr>
          <p:nvPr>
            <p:ph type="dt" sz="half" idx="10"/>
          </p:nvPr>
        </p:nvSpPr>
        <p:spPr/>
        <p:txBody>
          <a:bodyPr/>
          <a:lstStyle/>
          <a:p>
            <a:fld id="{F7E8D4B7-E0E5-4C41-9AF9-2E48EA1F9B5C}"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
        <p:nvSpPr>
          <p:cNvPr id="8" name="Tijdelijke aanduiding voor tekst 2"/>
          <p:cNvSpPr>
            <a:spLocks noGrp="1"/>
          </p:cNvSpPr>
          <p:nvPr>
            <p:ph idx="1"/>
          </p:nvPr>
        </p:nvSpPr>
        <p:spPr>
          <a:xfrm>
            <a:off x="4581481" y="2355556"/>
            <a:ext cx="6532926" cy="2915798"/>
          </a:xfrm>
          <a:prstGeom prst="rect">
            <a:avLst/>
          </a:prstGeom>
        </p:spPr>
        <p:txBody>
          <a:bodyPr vert="horz" lIns="91440" tIns="45720" rIns="91440" bIns="4572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43215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model 8">
    <p:spTree>
      <p:nvGrpSpPr>
        <p:cNvPr id="1" name=""/>
        <p:cNvGrpSpPr/>
        <p:nvPr/>
      </p:nvGrpSpPr>
      <p:grpSpPr>
        <a:xfrm>
          <a:off x="0" y="0"/>
          <a:ext cx="0" cy="0"/>
          <a:chOff x="0" y="0"/>
          <a:chExt cx="0" cy="0"/>
        </a:xfrm>
      </p:grpSpPr>
      <p:pic>
        <p:nvPicPr>
          <p:cNvPr id="5122" name="Picture 2" descr="e:\Users\Studio Max\Desktop\NYE16011-01_Nyenrode Powerpoint map\breedbeeldbeelden\Nyenrode_HR-9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1"/>
            <a:ext cx="11522075" cy="58737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datum 3"/>
          <p:cNvSpPr>
            <a:spLocks noGrp="1"/>
          </p:cNvSpPr>
          <p:nvPr>
            <p:ph type="dt" sz="half" idx="10"/>
          </p:nvPr>
        </p:nvSpPr>
        <p:spPr/>
        <p:txBody>
          <a:bodyPr/>
          <a:lstStyle/>
          <a:p>
            <a:fld id="{A7788F99-ED35-49CC-937B-647AEBCD7D7D}"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sp>
        <p:nvSpPr>
          <p:cNvPr id="2" name="Titel 1"/>
          <p:cNvSpPr>
            <a:spLocks noGrp="1"/>
          </p:cNvSpPr>
          <p:nvPr>
            <p:ph type="title" hasCustomPrompt="1"/>
          </p:nvPr>
        </p:nvSpPr>
        <p:spPr>
          <a:xfrm>
            <a:off x="576103" y="2763802"/>
            <a:ext cx="9903159" cy="735231"/>
          </a:xfrm>
        </p:spPr>
        <p:txBody>
          <a:bodyPr>
            <a:normAutofit/>
          </a:bodyPr>
          <a:lstStyle>
            <a:lvl1pPr>
              <a:defRPr sz="3200"/>
            </a:lvl1pPr>
          </a:lstStyle>
          <a:p>
            <a:r>
              <a:rPr lang="nl-NL" dirty="0"/>
              <a:t>KLIK OM DE STIJL TE BEWERKEN</a:t>
            </a:r>
            <a:endParaRPr lang="en-US" dirty="0"/>
          </a:p>
        </p:txBody>
      </p:sp>
      <p:sp>
        <p:nvSpPr>
          <p:cNvPr id="8" name="Tijdelijke aanduiding voor tekst 2"/>
          <p:cNvSpPr>
            <a:spLocks noGrp="1"/>
          </p:cNvSpPr>
          <p:nvPr>
            <p:ph idx="1"/>
          </p:nvPr>
        </p:nvSpPr>
        <p:spPr>
          <a:xfrm>
            <a:off x="576104" y="3444211"/>
            <a:ext cx="9903158" cy="1895185"/>
          </a:xfrm>
          <a:prstGeom prst="rect">
            <a:avLst/>
          </a:prstGeom>
        </p:spPr>
        <p:txBody>
          <a:bodyPr vert="horz" lIns="91440" tIns="45720" rIns="91440" bIns="4572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2922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model 9">
    <p:spTree>
      <p:nvGrpSpPr>
        <p:cNvPr id="1" name=""/>
        <p:cNvGrpSpPr/>
        <p:nvPr/>
      </p:nvGrpSpPr>
      <p:grpSpPr>
        <a:xfrm>
          <a:off x="0" y="0"/>
          <a:ext cx="0" cy="0"/>
          <a:chOff x="0" y="0"/>
          <a:chExt cx="0" cy="0"/>
        </a:xfrm>
      </p:grpSpPr>
      <p:pic>
        <p:nvPicPr>
          <p:cNvPr id="8" name="Picture 2" descr="e:\Users\Studio Max\Desktop\NYE16011-01_Nyenrode Powerpoint map\breedbeeldbeelden\_SAN5736.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1"/>
            <a:ext cx="11522075" cy="358898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title" hasCustomPrompt="1"/>
          </p:nvPr>
        </p:nvSpPr>
        <p:spPr>
          <a:xfrm>
            <a:off x="576104" y="3933715"/>
            <a:ext cx="10175363" cy="735231"/>
          </a:xfrm>
        </p:spPr>
        <p:txBody>
          <a:bodyPr/>
          <a:lstStyle/>
          <a:p>
            <a:r>
              <a:rPr lang="nl-NL" dirty="0"/>
              <a:t>KLIK OM DE STIJL TE BEWERKEN</a:t>
            </a:r>
            <a:endParaRPr lang="en-US" dirty="0"/>
          </a:p>
        </p:txBody>
      </p:sp>
      <p:sp>
        <p:nvSpPr>
          <p:cNvPr id="3" name="Tijdelijke aanduiding voor inhoud 2"/>
          <p:cNvSpPr>
            <a:spLocks noGrp="1"/>
          </p:cNvSpPr>
          <p:nvPr>
            <p:ph idx="1"/>
          </p:nvPr>
        </p:nvSpPr>
        <p:spPr>
          <a:xfrm>
            <a:off x="1405754" y="4483477"/>
            <a:ext cx="9345713" cy="1274124"/>
          </a:xfrm>
        </p:spPr>
        <p:txBody>
          <a:bodyPr/>
          <a:lstStyle>
            <a:lvl1pPr marL="0" indent="0">
              <a:buFontTx/>
              <a:buNone/>
              <a:defRPr>
                <a:solidFill>
                  <a:schemeClr val="tx1"/>
                </a:solidFill>
              </a:defRPr>
            </a:lvl1pPr>
            <a:lvl2pPr marL="914400" indent="-457200">
              <a:buFont typeface="+mj-lt"/>
              <a:buAutoNum type="arabicPeriod"/>
              <a:defRPr>
                <a:solidFill>
                  <a:schemeClr val="tx1"/>
                </a:solidFill>
              </a:defRPr>
            </a:lvl2pPr>
            <a:lvl3pPr marL="1371600" indent="-457200">
              <a:buFont typeface="+mj-lt"/>
              <a:buAutoNum type="arabicPeriod"/>
              <a:defRPr>
                <a:solidFill>
                  <a:schemeClr val="tx1"/>
                </a:solidFill>
              </a:defRPr>
            </a:lvl3pPr>
            <a:lvl4pPr marL="1828800" indent="-457200">
              <a:buFont typeface="+mj-lt"/>
              <a:buAutoNum type="arabicPeriod"/>
              <a:defRPr>
                <a:solidFill>
                  <a:schemeClr val="tx1"/>
                </a:solidFill>
              </a:defRPr>
            </a:lvl4pPr>
            <a:lvl5pPr marL="2286000" indent="-457200">
              <a:buFont typeface="+mj-lt"/>
              <a:buAutoNum type="arabicPeriod"/>
              <a:defRPr>
                <a:solidFill>
                  <a:schemeClr val="tx1"/>
                </a:solidFill>
              </a:defRPr>
            </a:lvl5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fld id="{8352A009-269B-4E05-8AF0-85C1EC6ED0B9}"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Tree>
    <p:extLst>
      <p:ext uri="{BB962C8B-B14F-4D97-AF65-F5344CB8AC3E}">
        <p14:creationId xmlns:p14="http://schemas.microsoft.com/office/powerpoint/2010/main" val="30078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eg eigen afbeelding in">
    <p:spTree>
      <p:nvGrpSpPr>
        <p:cNvPr id="1" name=""/>
        <p:cNvGrpSpPr/>
        <p:nvPr/>
      </p:nvGrpSpPr>
      <p:grpSpPr>
        <a:xfrm>
          <a:off x="0" y="0"/>
          <a:ext cx="0" cy="0"/>
          <a:chOff x="0" y="0"/>
          <a:chExt cx="0" cy="0"/>
        </a:xfrm>
      </p:grpSpPr>
      <p:sp>
        <p:nvSpPr>
          <p:cNvPr id="17" name="Rechthoek 16"/>
          <p:cNvSpPr/>
          <p:nvPr userDrawn="1"/>
        </p:nvSpPr>
        <p:spPr>
          <a:xfrm>
            <a:off x="2" y="5795838"/>
            <a:ext cx="11522074" cy="6843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p:cNvSpPr/>
          <p:nvPr userDrawn="1"/>
        </p:nvSpPr>
        <p:spPr>
          <a:xfrm>
            <a:off x="0" y="4721988"/>
            <a:ext cx="11522075" cy="1103654"/>
          </a:xfrm>
          <a:prstGeom prst="rect">
            <a:avLst/>
          </a:prstGeom>
          <a:gradFill flip="none" rotWithShape="1">
            <a:gsLst>
              <a:gs pos="0">
                <a:srgbClr val="E6E9F0"/>
              </a:gs>
              <a:gs pos="71000">
                <a:srgbClr val="F7F9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135462" y="4912891"/>
            <a:ext cx="11094206" cy="436465"/>
          </a:xfrm>
        </p:spPr>
        <p:txBody>
          <a:bodyPr anchor="t" anchorCtr="0">
            <a:noAutofit/>
          </a:bodyPr>
          <a:lstStyle>
            <a:lvl1pPr algn="l">
              <a:lnSpc>
                <a:spcPts val="2800"/>
              </a:lnSpc>
              <a:defRPr sz="2800" b="1">
                <a:solidFill>
                  <a:srgbClr val="36517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35462" y="5349355"/>
            <a:ext cx="11094206" cy="272164"/>
          </a:xfrm>
        </p:spPr>
        <p:txBody>
          <a:bodyPr anchor="ctr" anchorCtr="0">
            <a:noAutofit/>
          </a:bodyPr>
          <a:lstStyle>
            <a:lvl1pPr marL="0" indent="0" algn="l">
              <a:buNone/>
              <a:defRPr sz="2000">
                <a:solidFill>
                  <a:srgbClr val="3651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4" name="Tijdelijke aanduiding voor datum 3"/>
          <p:cNvSpPr>
            <a:spLocks noGrp="1"/>
          </p:cNvSpPr>
          <p:nvPr>
            <p:ph type="dt" sz="half" idx="10"/>
          </p:nvPr>
        </p:nvSpPr>
        <p:spPr/>
        <p:txBody>
          <a:bodyPr/>
          <a:lstStyle/>
          <a:p>
            <a:fld id="{BDF34999-1AC1-4925-B205-2DACE9940AEE}"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
        <p:nvSpPr>
          <p:cNvPr id="20" name="Tekstvak 19"/>
          <p:cNvSpPr txBox="1"/>
          <p:nvPr userDrawn="1"/>
        </p:nvSpPr>
        <p:spPr>
          <a:xfrm>
            <a:off x="136087" y="6053029"/>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sp>
        <p:nvSpPr>
          <p:cNvPr id="8" name="Tijdelijke aanduiding voor afbeelding 7"/>
          <p:cNvSpPr>
            <a:spLocks noGrp="1"/>
          </p:cNvSpPr>
          <p:nvPr>
            <p:ph type="pic" sz="quarter" idx="13" hasCustomPrompt="1"/>
          </p:nvPr>
        </p:nvSpPr>
        <p:spPr>
          <a:xfrm>
            <a:off x="0" y="0"/>
            <a:ext cx="11522075" cy="4722128"/>
          </a:xfrm>
        </p:spPr>
        <p:txBody>
          <a:bodyPr>
            <a:normAutofit/>
          </a:bodyPr>
          <a:lstStyle>
            <a:lvl1pPr marL="0" indent="0" algn="l">
              <a:buNone/>
              <a:defRPr sz="1400"/>
            </a:lvl1pPr>
          </a:lstStyle>
          <a:p>
            <a:r>
              <a:rPr lang="nl-NL" dirty="0"/>
              <a:t>Klik op het icoontje om een andere afbeelding toe te voegen</a:t>
            </a:r>
          </a:p>
        </p:txBody>
      </p:sp>
      <p:pic>
        <p:nvPicPr>
          <p:cNvPr id="13" name="Picture 2" descr="e:\Users\Studio Max\Desktop\NyenrodeLogoFCDiap.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702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amodel 10">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4351" y="722575"/>
            <a:ext cx="9919787" cy="735231"/>
          </a:xfrm>
        </p:spPr>
        <p:txBody>
          <a:bodyPr>
            <a:normAutofit/>
          </a:bodyPr>
          <a:lstStyle>
            <a:lvl1pPr>
              <a:defRPr sz="3200"/>
            </a:lvl1pPr>
          </a:lstStyle>
          <a:p>
            <a:r>
              <a:rPr lang="nl-NL" dirty="0"/>
              <a:t>KLIK OM DE STIJL TE BEWERKEN</a:t>
            </a:r>
            <a:endParaRPr lang="en-US" dirty="0"/>
          </a:p>
        </p:txBody>
      </p:sp>
      <p:sp>
        <p:nvSpPr>
          <p:cNvPr id="3" name="Tijdelijke aanduiding voor inhoud 2"/>
          <p:cNvSpPr>
            <a:spLocks noGrp="1"/>
          </p:cNvSpPr>
          <p:nvPr>
            <p:ph idx="1"/>
          </p:nvPr>
        </p:nvSpPr>
        <p:spPr>
          <a:xfrm>
            <a:off x="544350" y="1471026"/>
            <a:ext cx="9890124" cy="2721635"/>
          </a:xfrm>
        </p:spPr>
        <p:txBody>
          <a:bodyPr>
            <a:noAutofit/>
          </a:bodyPr>
          <a:lstStyle>
            <a:lvl1pPr marL="0" indent="0">
              <a:lnSpc>
                <a:spcPts val="2400"/>
              </a:lnSpc>
              <a:spcBef>
                <a:spcPts val="0"/>
              </a:spcBef>
              <a:buFontTx/>
              <a:buNone/>
              <a:defRPr sz="2200">
                <a:solidFill>
                  <a:schemeClr val="tx1"/>
                </a:solidFill>
              </a:defRPr>
            </a:lvl1pPr>
            <a:lvl2pPr marL="914400" indent="-457200">
              <a:buFont typeface="+mj-lt"/>
              <a:buAutoNum type="arabicPeriod"/>
              <a:defRPr>
                <a:solidFill>
                  <a:schemeClr val="tx1"/>
                </a:solidFill>
              </a:defRPr>
            </a:lvl2pPr>
            <a:lvl3pPr marL="1371600" indent="-457200">
              <a:buFont typeface="+mj-lt"/>
              <a:buAutoNum type="arabicPeriod"/>
              <a:defRPr>
                <a:solidFill>
                  <a:schemeClr val="tx1"/>
                </a:solidFill>
              </a:defRPr>
            </a:lvl3pPr>
            <a:lvl4pPr marL="1828800" indent="-457200">
              <a:buFont typeface="+mj-lt"/>
              <a:buAutoNum type="arabicPeriod"/>
              <a:defRPr>
                <a:solidFill>
                  <a:schemeClr val="tx1"/>
                </a:solidFill>
              </a:defRPr>
            </a:lvl4pPr>
            <a:lvl5pPr marL="2286000" indent="-457200">
              <a:buFont typeface="+mj-lt"/>
              <a:buAutoNum type="arabicPeriod"/>
              <a:defRPr>
                <a:solidFill>
                  <a:schemeClr val="tx1"/>
                </a:solidFill>
              </a:defRPr>
            </a:lvl5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fld id="{E083A240-AC0B-4720-86E1-EF341B71C4F4}"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Tree>
    <p:extLst>
      <p:ext uri="{BB962C8B-B14F-4D97-AF65-F5344CB8AC3E}">
        <p14:creationId xmlns:p14="http://schemas.microsoft.com/office/powerpoint/2010/main" val="340053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BCA29E-C36B-4BF9-BD26-4558B66EEA81}" type="datetimeFigureOut">
              <a:rPr lang="nl-NL" smtClean="0"/>
              <a:t>2-3-2018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8243682-8B69-4F0B-AB4E-E0AEBAE8C562}" type="slidenum">
              <a:rPr lang="nl-NL" smtClean="0"/>
              <a:t>‹#›</a:t>
            </a:fld>
            <a:endParaRPr lang="nl-NL"/>
          </a:p>
        </p:txBody>
      </p:sp>
    </p:spTree>
    <p:extLst>
      <p:ext uri="{BB962C8B-B14F-4D97-AF65-F5344CB8AC3E}">
        <p14:creationId xmlns:p14="http://schemas.microsoft.com/office/powerpoint/2010/main" val="144026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2 ">
    <p:spTree>
      <p:nvGrpSpPr>
        <p:cNvPr id="1" name=""/>
        <p:cNvGrpSpPr/>
        <p:nvPr/>
      </p:nvGrpSpPr>
      <p:grpSpPr>
        <a:xfrm>
          <a:off x="0" y="0"/>
          <a:ext cx="0" cy="0"/>
          <a:chOff x="0" y="0"/>
          <a:chExt cx="0" cy="0"/>
        </a:xfrm>
      </p:grpSpPr>
      <p:pic>
        <p:nvPicPr>
          <p:cNvPr id="18" name="Picture 4" descr="e:\Users\Studio Max\Desktop\NYE16011-01_Nyenrode Powerpoint map\breedbeeldbeelden\Nyenrode_HR-116-kopi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522075" cy="648017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hthoek 8"/>
          <p:cNvSpPr/>
          <p:nvPr userDrawn="1"/>
        </p:nvSpPr>
        <p:spPr>
          <a:xfrm>
            <a:off x="0" y="4430632"/>
            <a:ext cx="11522075" cy="1395010"/>
          </a:xfrm>
          <a:prstGeom prst="rect">
            <a:avLst/>
          </a:prstGeom>
          <a:gradFill flip="none" rotWithShape="1">
            <a:gsLst>
              <a:gs pos="0">
                <a:srgbClr val="E6E9F0"/>
              </a:gs>
              <a:gs pos="71000">
                <a:srgbClr val="F7F9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135462" y="4600906"/>
            <a:ext cx="11094206" cy="436465"/>
          </a:xfrm>
        </p:spPr>
        <p:txBody>
          <a:bodyPr anchor="t" anchorCtr="0">
            <a:noAutofit/>
          </a:bodyPr>
          <a:lstStyle>
            <a:lvl1pPr algn="l">
              <a:lnSpc>
                <a:spcPts val="2800"/>
              </a:lnSpc>
              <a:defRPr sz="2800" b="1">
                <a:solidFill>
                  <a:srgbClr val="36517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35462" y="5349355"/>
            <a:ext cx="11094206" cy="272164"/>
          </a:xfrm>
        </p:spPr>
        <p:txBody>
          <a:bodyPr anchor="ctr" anchorCtr="0">
            <a:noAutofit/>
          </a:bodyPr>
          <a:lstStyle>
            <a:lvl1pPr marL="0" indent="0" algn="l">
              <a:buNone/>
              <a:defRPr sz="2000">
                <a:solidFill>
                  <a:srgbClr val="3651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4" name="Tijdelijke aanduiding voor datum 3"/>
          <p:cNvSpPr>
            <a:spLocks noGrp="1"/>
          </p:cNvSpPr>
          <p:nvPr>
            <p:ph type="dt" sz="half" idx="10"/>
          </p:nvPr>
        </p:nvSpPr>
        <p:spPr/>
        <p:txBody>
          <a:bodyPr/>
          <a:lstStyle/>
          <a:p>
            <a:fld id="{67F4155F-7AD0-492A-A317-A797468C4AAD}"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
        <p:nvSpPr>
          <p:cNvPr id="16" name="Tekstvak 15"/>
          <p:cNvSpPr txBox="1"/>
          <p:nvPr userDrawn="1"/>
        </p:nvSpPr>
        <p:spPr>
          <a:xfrm>
            <a:off x="136087" y="6029765"/>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sp>
        <p:nvSpPr>
          <p:cNvPr id="15" name="Rechthoek 14"/>
          <p:cNvSpPr/>
          <p:nvPr userDrawn="1"/>
        </p:nvSpPr>
        <p:spPr>
          <a:xfrm>
            <a:off x="2" y="5795838"/>
            <a:ext cx="11522074" cy="6843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kstvak 19"/>
          <p:cNvSpPr txBox="1"/>
          <p:nvPr userDrawn="1"/>
        </p:nvSpPr>
        <p:spPr>
          <a:xfrm>
            <a:off x="136087" y="6053029"/>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pic>
        <p:nvPicPr>
          <p:cNvPr id="21" name="Picture 2" descr="e:\Users\Studio Max\Desktop\NyenrodeLogoFCDia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2847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pic>
        <p:nvPicPr>
          <p:cNvPr id="18" name="Picture 4" descr="e:\Users\Studio Max\Desktop\NYE16011-01_Nyenrode Powerpoint map\breedbeeldbeelden\Nyenrode_HR-116-kopi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522075" cy="6480176"/>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hthoek 12"/>
          <p:cNvSpPr/>
          <p:nvPr userDrawn="1"/>
        </p:nvSpPr>
        <p:spPr>
          <a:xfrm>
            <a:off x="2" y="5795838"/>
            <a:ext cx="11522074" cy="6843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903026" y="2735582"/>
            <a:ext cx="9939176" cy="436465"/>
          </a:xfrm>
        </p:spPr>
        <p:txBody>
          <a:bodyPr anchor="t" anchorCtr="0">
            <a:noAutofit/>
          </a:bodyPr>
          <a:lstStyle>
            <a:lvl1pPr algn="l">
              <a:lnSpc>
                <a:spcPts val="2800"/>
              </a:lnSpc>
              <a:defRPr sz="2800" b="1">
                <a:solidFill>
                  <a:srgbClr val="36517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903026" y="3104006"/>
            <a:ext cx="9939176" cy="272164"/>
          </a:xfrm>
        </p:spPr>
        <p:txBody>
          <a:bodyPr anchor="ctr" anchorCtr="0">
            <a:noAutofit/>
          </a:bodyPr>
          <a:lstStyle>
            <a:lvl1pPr marL="0" indent="0" algn="l">
              <a:buNone/>
              <a:defRPr sz="2200">
                <a:solidFill>
                  <a:srgbClr val="3651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4" name="Tijdelijke aanduiding voor datum 3"/>
          <p:cNvSpPr>
            <a:spLocks noGrp="1"/>
          </p:cNvSpPr>
          <p:nvPr>
            <p:ph type="dt" sz="half" idx="10"/>
          </p:nvPr>
        </p:nvSpPr>
        <p:spPr/>
        <p:txBody>
          <a:bodyPr/>
          <a:lstStyle/>
          <a:p>
            <a:fld id="{E85BD394-EB09-42A9-895C-AB5A09B7AF37}"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sp>
        <p:nvSpPr>
          <p:cNvPr id="17" name="Tekstvak 16"/>
          <p:cNvSpPr txBox="1"/>
          <p:nvPr userDrawn="1"/>
        </p:nvSpPr>
        <p:spPr>
          <a:xfrm>
            <a:off x="136087" y="6053029"/>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pic>
        <p:nvPicPr>
          <p:cNvPr id="19" name="Picture 2" descr="e:\Users\Studio Max\Desktop\NyenrodeLogoFCDia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9132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4">
    <p:spTree>
      <p:nvGrpSpPr>
        <p:cNvPr id="1" name=""/>
        <p:cNvGrpSpPr/>
        <p:nvPr/>
      </p:nvGrpSpPr>
      <p:grpSpPr>
        <a:xfrm>
          <a:off x="0" y="0"/>
          <a:ext cx="0" cy="0"/>
          <a:chOff x="0" y="0"/>
          <a:chExt cx="0" cy="0"/>
        </a:xfrm>
      </p:grpSpPr>
      <p:pic>
        <p:nvPicPr>
          <p:cNvPr id="17" name="Picture 4" descr="e:\Users\Studio Max\Desktop\NYE16011-01_Nyenrode Powerpoint map\breedbeeldbeelden\Nyenrode_HR-116-kopi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11522075" cy="6480176"/>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hthoek 12"/>
          <p:cNvSpPr/>
          <p:nvPr userDrawn="1"/>
        </p:nvSpPr>
        <p:spPr>
          <a:xfrm>
            <a:off x="2" y="5795838"/>
            <a:ext cx="11522074" cy="6843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902714" y="2559679"/>
            <a:ext cx="10326955" cy="436465"/>
          </a:xfrm>
        </p:spPr>
        <p:txBody>
          <a:bodyPr anchor="t" anchorCtr="0">
            <a:noAutofit/>
          </a:bodyPr>
          <a:lstStyle>
            <a:lvl1pPr algn="l">
              <a:lnSpc>
                <a:spcPts val="2800"/>
              </a:lnSpc>
              <a:defRPr sz="2800" b="1">
                <a:solidFill>
                  <a:srgbClr val="36517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902714" y="3308128"/>
            <a:ext cx="10326955" cy="272164"/>
          </a:xfrm>
        </p:spPr>
        <p:txBody>
          <a:bodyPr anchor="ctr" anchorCtr="0">
            <a:noAutofit/>
          </a:bodyPr>
          <a:lstStyle>
            <a:lvl1pPr marL="0" indent="0" algn="l">
              <a:buNone/>
              <a:defRPr sz="2200">
                <a:solidFill>
                  <a:srgbClr val="3651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4" name="Tijdelijke aanduiding voor datum 3"/>
          <p:cNvSpPr>
            <a:spLocks noGrp="1"/>
          </p:cNvSpPr>
          <p:nvPr>
            <p:ph type="dt" sz="half" idx="10"/>
          </p:nvPr>
        </p:nvSpPr>
        <p:spPr/>
        <p:txBody>
          <a:bodyPr/>
          <a:lstStyle/>
          <a:p>
            <a:fld id="{960F56C6-12A5-43C9-B235-33F0E1E358F7}"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sp>
        <p:nvSpPr>
          <p:cNvPr id="19" name="Tekstvak 18"/>
          <p:cNvSpPr txBox="1"/>
          <p:nvPr userDrawn="1"/>
        </p:nvSpPr>
        <p:spPr>
          <a:xfrm>
            <a:off x="136087" y="6053029"/>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pic>
        <p:nvPicPr>
          <p:cNvPr id="15" name="Picture 2" descr="e:\Users\Studio Max\Desktop\NyenrodeLogoFCDia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7455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Rechthoek 10"/>
          <p:cNvSpPr/>
          <p:nvPr userDrawn="1"/>
        </p:nvSpPr>
        <p:spPr>
          <a:xfrm>
            <a:off x="2" y="5795838"/>
            <a:ext cx="11522074" cy="6843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589138" y="790616"/>
            <a:ext cx="7077336" cy="436465"/>
          </a:xfrm>
        </p:spPr>
        <p:txBody>
          <a:bodyPr anchor="t" anchorCtr="0">
            <a:noAutofit/>
          </a:bodyPr>
          <a:lstStyle>
            <a:lvl1pPr algn="l">
              <a:lnSpc>
                <a:spcPts val="2800"/>
              </a:lnSpc>
              <a:defRPr sz="3200" b="1">
                <a:solidFill>
                  <a:schemeClr val="bg1"/>
                </a:solidFill>
              </a:defRPr>
            </a:lvl1pPr>
          </a:lstStyle>
          <a:p>
            <a:r>
              <a:rPr lang="nl-NL" dirty="0"/>
              <a:t>KLIK OM DE STIJL TE BEWERKEN</a:t>
            </a:r>
            <a:endParaRPr lang="en-US" dirty="0"/>
          </a:p>
        </p:txBody>
      </p:sp>
      <p:sp>
        <p:nvSpPr>
          <p:cNvPr id="4" name="Tijdelijke aanduiding voor datum 3"/>
          <p:cNvSpPr>
            <a:spLocks noGrp="1"/>
          </p:cNvSpPr>
          <p:nvPr>
            <p:ph type="dt" sz="half" idx="10"/>
          </p:nvPr>
        </p:nvSpPr>
        <p:spPr/>
        <p:txBody>
          <a:bodyPr/>
          <a:lstStyle/>
          <a:p>
            <a:fld id="{11EB4DEA-01E5-4642-8369-7C1CEF087371}"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sp>
        <p:nvSpPr>
          <p:cNvPr id="15" name="Tekstvak 14"/>
          <p:cNvSpPr txBox="1"/>
          <p:nvPr userDrawn="1"/>
        </p:nvSpPr>
        <p:spPr>
          <a:xfrm>
            <a:off x="136087" y="6053029"/>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pic>
        <p:nvPicPr>
          <p:cNvPr id="12" name="Picture 3" descr="e:\Users\Studio Max\Desktop\NYE16011-01_Nyenrode Powerpoint map\content ppt\Nyenrode-–-wape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99613" y="781049"/>
            <a:ext cx="2622064" cy="452080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e:\Users\Studio Max\Desktop\NyenrodeLogoFCDia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91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6">
    <p:spTree>
      <p:nvGrpSpPr>
        <p:cNvPr id="1" name=""/>
        <p:cNvGrpSpPr/>
        <p:nvPr/>
      </p:nvGrpSpPr>
      <p:grpSpPr>
        <a:xfrm>
          <a:off x="0" y="0"/>
          <a:ext cx="0" cy="0"/>
          <a:chOff x="0" y="0"/>
          <a:chExt cx="0" cy="0"/>
        </a:xfrm>
      </p:grpSpPr>
      <p:pic>
        <p:nvPicPr>
          <p:cNvPr id="2050" name="Picture 2" descr="e:\Users\Studio Max\Desktop\NYE16011-01_Nyenrode Powerpoint map\breedbeeldbeelden\_SAN503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0"/>
            <a:ext cx="11522076" cy="648017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hthoek 11"/>
          <p:cNvSpPr/>
          <p:nvPr userDrawn="1"/>
        </p:nvSpPr>
        <p:spPr>
          <a:xfrm>
            <a:off x="2" y="5795838"/>
            <a:ext cx="11522074" cy="6843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589138" y="2175178"/>
            <a:ext cx="10640530" cy="860788"/>
          </a:xfrm>
        </p:spPr>
        <p:txBody>
          <a:bodyPr anchor="ctr" anchorCtr="0">
            <a:noAutofit/>
          </a:bodyPr>
          <a:lstStyle>
            <a:lvl1pPr algn="l">
              <a:lnSpc>
                <a:spcPts val="3200"/>
              </a:lnSpc>
              <a:defRPr sz="3200" b="1">
                <a:solidFill>
                  <a:srgbClr val="365172"/>
                </a:solidFill>
              </a:defRPr>
            </a:lvl1pPr>
          </a:lstStyle>
          <a:p>
            <a:r>
              <a:rPr lang="nl-NL" dirty="0"/>
              <a:t>KLIK OM DE STIJL TE BEWERKEN</a:t>
            </a:r>
            <a:endParaRPr lang="en-US" dirty="0"/>
          </a:p>
        </p:txBody>
      </p:sp>
      <p:sp>
        <p:nvSpPr>
          <p:cNvPr id="4" name="Tijdelijke aanduiding voor datum 3"/>
          <p:cNvSpPr>
            <a:spLocks noGrp="1"/>
          </p:cNvSpPr>
          <p:nvPr>
            <p:ph type="dt" sz="half" idx="10"/>
          </p:nvPr>
        </p:nvSpPr>
        <p:spPr/>
        <p:txBody>
          <a:bodyPr/>
          <a:lstStyle/>
          <a:p>
            <a:fld id="{66A739EA-5A52-458D-8A8E-4981D252C911}"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sp>
        <p:nvSpPr>
          <p:cNvPr id="16" name="Tekstvak 15"/>
          <p:cNvSpPr txBox="1"/>
          <p:nvPr userDrawn="1"/>
        </p:nvSpPr>
        <p:spPr>
          <a:xfrm>
            <a:off x="136087" y="6053029"/>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pic>
        <p:nvPicPr>
          <p:cNvPr id="13" name="Picture 2" descr="e:\Users\Studio Max\Desktop\NyenrodeLogoFCDia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733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6a">
    <p:spTree>
      <p:nvGrpSpPr>
        <p:cNvPr id="1" name=""/>
        <p:cNvGrpSpPr/>
        <p:nvPr/>
      </p:nvGrpSpPr>
      <p:grpSpPr>
        <a:xfrm>
          <a:off x="0" y="0"/>
          <a:ext cx="0" cy="0"/>
          <a:chOff x="0" y="0"/>
          <a:chExt cx="0" cy="0"/>
        </a:xfrm>
      </p:grpSpPr>
      <p:pic>
        <p:nvPicPr>
          <p:cNvPr id="13" name="Picture 2" descr="e:\Users\Studio Max\Desktop\NYE16011-01_Nyenrode Powerpoint map\breedbeeldbeelden\_SAN503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0"/>
            <a:ext cx="11522076" cy="648017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hthoek 11"/>
          <p:cNvSpPr/>
          <p:nvPr userDrawn="1"/>
        </p:nvSpPr>
        <p:spPr>
          <a:xfrm>
            <a:off x="2" y="5795838"/>
            <a:ext cx="11522074" cy="6843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589138" y="2175177"/>
            <a:ext cx="10640530" cy="1145913"/>
          </a:xfrm>
        </p:spPr>
        <p:txBody>
          <a:bodyPr anchor="ctr" anchorCtr="0">
            <a:noAutofit/>
          </a:bodyPr>
          <a:lstStyle>
            <a:lvl1pPr algn="l">
              <a:lnSpc>
                <a:spcPts val="3200"/>
              </a:lnSpc>
              <a:defRPr sz="3200" b="1">
                <a:solidFill>
                  <a:srgbClr val="365172"/>
                </a:solidFill>
              </a:defRPr>
            </a:lvl1pPr>
          </a:lstStyle>
          <a:p>
            <a:r>
              <a:rPr lang="nl-NL" dirty="0"/>
              <a:t>KLIK OM DE STIJL TE BEWERKEN</a:t>
            </a:r>
            <a:br>
              <a:rPr lang="nl-NL" dirty="0"/>
            </a:br>
            <a:r>
              <a:rPr lang="nl-NL" dirty="0"/>
              <a:t>XXXXXXXXXX</a:t>
            </a:r>
            <a:endParaRPr lang="en-US" dirty="0"/>
          </a:p>
        </p:txBody>
      </p:sp>
      <p:sp>
        <p:nvSpPr>
          <p:cNvPr id="4" name="Tijdelijke aanduiding voor datum 3"/>
          <p:cNvSpPr>
            <a:spLocks noGrp="1"/>
          </p:cNvSpPr>
          <p:nvPr>
            <p:ph type="dt" sz="half" idx="10"/>
          </p:nvPr>
        </p:nvSpPr>
        <p:spPr/>
        <p:txBody>
          <a:bodyPr/>
          <a:lstStyle/>
          <a:p>
            <a:fld id="{194DCDE3-BCB5-4225-9847-EB86B3324A87}"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4A0F559-C120-4789-B420-3451E346105D}" type="slidenum">
              <a:rPr lang="en-US" smtClean="0"/>
              <a:pPr/>
              <a:t>‹#›</a:t>
            </a:fld>
            <a:endParaRPr lang="en-US"/>
          </a:p>
        </p:txBody>
      </p:sp>
      <p:sp>
        <p:nvSpPr>
          <p:cNvPr id="16" name="Tekstvak 15"/>
          <p:cNvSpPr txBox="1"/>
          <p:nvPr userDrawn="1"/>
        </p:nvSpPr>
        <p:spPr>
          <a:xfrm>
            <a:off x="136087" y="6053029"/>
            <a:ext cx="4264549" cy="246221"/>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pic>
        <p:nvPicPr>
          <p:cNvPr id="14" name="Picture 2" descr="e:\Users\Studio Max\Desktop\NyenrodeLogoFCDia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4639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model 1">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334943"/>
            <a:ext cx="11522075" cy="1837104"/>
          </a:xfrm>
        </p:spPr>
        <p:txBody>
          <a:bodyPr>
            <a:noAutofit/>
          </a:bodyPr>
          <a:lstStyle>
            <a:lvl1pPr marL="0" indent="0" algn="ctr">
              <a:lnSpc>
                <a:spcPts val="3200"/>
              </a:lnSpc>
              <a:spcBef>
                <a:spcPts val="0"/>
              </a:spcBef>
              <a:buFontTx/>
              <a:buNone/>
              <a:defRPr sz="3000" i="1">
                <a:solidFill>
                  <a:schemeClr val="tx1"/>
                </a:solidFill>
              </a:defRPr>
            </a:lvl1pPr>
            <a:lvl2pPr marL="457200" indent="0">
              <a:buFontTx/>
              <a:buNone/>
              <a:defRPr i="1">
                <a:solidFill>
                  <a:schemeClr val="tx1"/>
                </a:solidFill>
              </a:defRPr>
            </a:lvl2pPr>
            <a:lvl3pPr marL="914400" indent="0">
              <a:buFontTx/>
              <a:buNone/>
              <a:defRPr i="1">
                <a:solidFill>
                  <a:schemeClr val="tx1"/>
                </a:solidFill>
              </a:defRPr>
            </a:lvl3pPr>
            <a:lvl4pPr marL="1371600" indent="0">
              <a:buFontTx/>
              <a:buNone/>
              <a:defRPr i="1">
                <a:solidFill>
                  <a:schemeClr val="tx1"/>
                </a:solidFill>
              </a:defRPr>
            </a:lvl4pPr>
            <a:lvl5pPr marL="1828800" indent="0">
              <a:buFontTx/>
              <a:buNone/>
              <a:defRPr i="1">
                <a:solidFill>
                  <a:schemeClr val="tx1"/>
                </a:solidFill>
              </a:defRPr>
            </a:lvl5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fld id="{C157B662-61C7-4242-BAA9-2836FBB2AA0F}" type="datetime1">
              <a:rPr lang="en-US" smtClean="0"/>
              <a:t>3/2/2018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4A0F559-C120-4789-B420-3451E346105D}" type="slidenum">
              <a:rPr lang="en-US" smtClean="0"/>
              <a:t>‹#›</a:t>
            </a:fld>
            <a:endParaRPr lang="en-US"/>
          </a:p>
        </p:txBody>
      </p:sp>
    </p:spTree>
    <p:extLst>
      <p:ext uri="{BB962C8B-B14F-4D97-AF65-F5344CB8AC3E}">
        <p14:creationId xmlns:p14="http://schemas.microsoft.com/office/powerpoint/2010/main" val="337836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7" name="Groep 6"/>
          <p:cNvGrpSpPr/>
          <p:nvPr userDrawn="1"/>
        </p:nvGrpSpPr>
        <p:grpSpPr>
          <a:xfrm>
            <a:off x="2" y="5795838"/>
            <a:ext cx="11522074" cy="684337"/>
            <a:chOff x="1" y="6133762"/>
            <a:chExt cx="9143999" cy="724237"/>
          </a:xfrm>
        </p:grpSpPr>
        <p:sp>
          <p:nvSpPr>
            <p:cNvPr id="12" name="Rechthoek 11"/>
            <p:cNvSpPr/>
            <p:nvPr userDrawn="1"/>
          </p:nvSpPr>
          <p:spPr>
            <a:xfrm>
              <a:off x="1" y="6133762"/>
              <a:ext cx="9143999" cy="724237"/>
            </a:xfrm>
            <a:prstGeom prst="rect">
              <a:avLst/>
            </a:prstGeom>
            <a:gradFill>
              <a:gsLst>
                <a:gs pos="0">
                  <a:srgbClr val="344E6E"/>
                </a:gs>
                <a:gs pos="11000">
                  <a:srgbClr val="5E72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kstvak 13"/>
            <p:cNvSpPr txBox="1"/>
            <p:nvPr userDrawn="1"/>
          </p:nvSpPr>
          <p:spPr>
            <a:xfrm>
              <a:off x="108000" y="6405949"/>
              <a:ext cx="3384376" cy="260577"/>
            </a:xfrm>
            <a:prstGeom prst="rect">
              <a:avLst/>
            </a:prstGeom>
            <a:noFill/>
          </p:spPr>
          <p:txBody>
            <a:bodyPr wrap="square" rtlCol="0">
              <a:spAutoFit/>
            </a:bodyPr>
            <a:lstStyle/>
            <a:p>
              <a:r>
                <a:rPr lang="nl-NL" sz="1000" b="1" dirty="0">
                  <a:solidFill>
                    <a:schemeClr val="bg1"/>
                  </a:solidFill>
                  <a:latin typeface="Arial" panose="020B0604020202020204" pitchFamily="34" charset="0"/>
                  <a:cs typeface="Arial" panose="020B0604020202020204" pitchFamily="34" charset="0"/>
                </a:rPr>
                <a:t>NYENRODE.</a:t>
              </a:r>
              <a:r>
                <a:rPr lang="nl-NL" sz="1000" b="1" baseline="0" dirty="0">
                  <a:solidFill>
                    <a:schemeClr val="bg1"/>
                  </a:solidFill>
                  <a:latin typeface="Arial" panose="020B0604020202020204" pitchFamily="34" charset="0"/>
                  <a:cs typeface="Arial" panose="020B0604020202020204" pitchFamily="34" charset="0"/>
                </a:rPr>
                <a:t> A REWARD FOR LIFE</a:t>
              </a:r>
              <a:endParaRPr lang="en-US" sz="1000" b="1" dirty="0">
                <a:solidFill>
                  <a:schemeClr val="bg1"/>
                </a:solidFill>
                <a:latin typeface="Arial" panose="020B0604020202020204" pitchFamily="34" charset="0"/>
                <a:cs typeface="Arial" panose="020B0604020202020204" pitchFamily="34" charset="0"/>
              </a:endParaRPr>
            </a:p>
          </p:txBody>
        </p:sp>
      </p:grpSp>
      <p:sp>
        <p:nvSpPr>
          <p:cNvPr id="2" name="Tijdelijke aanduiding voor titel 1"/>
          <p:cNvSpPr>
            <a:spLocks noGrp="1"/>
          </p:cNvSpPr>
          <p:nvPr>
            <p:ph type="title"/>
          </p:nvPr>
        </p:nvSpPr>
        <p:spPr>
          <a:xfrm>
            <a:off x="576104" y="259507"/>
            <a:ext cx="10369868" cy="735231"/>
          </a:xfrm>
          <a:prstGeom prst="rect">
            <a:avLst/>
          </a:prstGeom>
        </p:spPr>
        <p:txBody>
          <a:bodyPr vert="horz" lIns="91440" tIns="45720" rIns="91440" bIns="45720" rtlCol="0" anchor="t" anchorCtr="0">
            <a:normAutofit/>
          </a:bodyPr>
          <a:lstStyle/>
          <a:p>
            <a:r>
              <a:rPr lang="nl-NL" dirty="0"/>
              <a:t>KLIK OM DE STIJL TE BEWERKEN</a:t>
            </a:r>
            <a:endParaRPr lang="en-US" dirty="0"/>
          </a:p>
        </p:txBody>
      </p:sp>
      <p:sp>
        <p:nvSpPr>
          <p:cNvPr id="3" name="Tijdelijke aanduiding voor tekst 2"/>
          <p:cNvSpPr>
            <a:spLocks noGrp="1"/>
          </p:cNvSpPr>
          <p:nvPr>
            <p:ph type="body" idx="1"/>
          </p:nvPr>
        </p:nvSpPr>
        <p:spPr>
          <a:xfrm>
            <a:off x="576104" y="1062779"/>
            <a:ext cx="10369868" cy="4276616"/>
          </a:xfrm>
          <a:prstGeom prst="rect">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2"/>
          </p:nvPr>
        </p:nvSpPr>
        <p:spPr>
          <a:xfrm>
            <a:off x="135463" y="6229082"/>
            <a:ext cx="2688484" cy="208928"/>
          </a:xfrm>
          <a:prstGeom prst="rect">
            <a:avLst/>
          </a:prstGeom>
        </p:spPr>
        <p:txBody>
          <a:bodyPr vert="horz" lIns="91440" tIns="45720" rIns="91440" bIns="45720" rtlCol="0" anchor="ctr"/>
          <a:lstStyle>
            <a:lvl1pPr algn="l">
              <a:defRPr sz="1000" b="0">
                <a:solidFill>
                  <a:schemeClr val="bg1"/>
                </a:solidFill>
              </a:defRPr>
            </a:lvl1pPr>
          </a:lstStyle>
          <a:p>
            <a:fld id="{0513CD84-6FFB-448A-BFD0-FFD6F233536E}" type="datetime1">
              <a:rPr lang="en-US" smtClean="0"/>
              <a:t>3/2/2018</a:t>
            </a:fld>
            <a:endParaRPr lang="en-US" dirty="0"/>
          </a:p>
        </p:txBody>
      </p:sp>
      <p:sp>
        <p:nvSpPr>
          <p:cNvPr id="5" name="Tijdelijke aanduiding voor voettekst 4"/>
          <p:cNvSpPr>
            <a:spLocks noGrp="1"/>
          </p:cNvSpPr>
          <p:nvPr>
            <p:ph type="ftr" sz="quarter" idx="3"/>
          </p:nvPr>
        </p:nvSpPr>
        <p:spPr>
          <a:xfrm>
            <a:off x="7666474" y="6271247"/>
            <a:ext cx="3648657" cy="208928"/>
          </a:xfrm>
          <a:prstGeom prst="rect">
            <a:avLst/>
          </a:prstGeom>
        </p:spPr>
        <p:txBody>
          <a:bodyPr vert="horz" lIns="91440" tIns="45720" rIns="91440" bIns="45720" rtlCol="0" anchor="ctr"/>
          <a:lstStyle>
            <a:lvl1pPr algn="r">
              <a:defRPr sz="1000" b="0">
                <a:solidFill>
                  <a:schemeClr val="bg1"/>
                </a:solidFill>
              </a:defRPr>
            </a:lvl1pPr>
          </a:lstStyle>
          <a:p>
            <a:endParaRPr lang="en-US" dirty="0"/>
          </a:p>
        </p:txBody>
      </p:sp>
      <p:sp>
        <p:nvSpPr>
          <p:cNvPr id="6" name="Tijdelijke aanduiding voor dianummer 5"/>
          <p:cNvSpPr>
            <a:spLocks noGrp="1"/>
          </p:cNvSpPr>
          <p:nvPr>
            <p:ph type="sldNum" sz="quarter" idx="4"/>
          </p:nvPr>
        </p:nvSpPr>
        <p:spPr>
          <a:xfrm>
            <a:off x="10888210" y="5485437"/>
            <a:ext cx="589138" cy="251093"/>
          </a:xfrm>
          <a:prstGeom prst="rect">
            <a:avLst/>
          </a:prstGeom>
        </p:spPr>
        <p:txBody>
          <a:bodyPr vert="horz" lIns="91440" tIns="45720" rIns="91440" bIns="45720" rtlCol="0" anchor="ctr"/>
          <a:lstStyle>
            <a:lvl1pPr algn="ctr">
              <a:defRPr sz="1000" b="0">
                <a:solidFill>
                  <a:schemeClr val="tx2"/>
                </a:solidFill>
              </a:defRPr>
            </a:lvl1pPr>
          </a:lstStyle>
          <a:p>
            <a:fld id="{34A0F559-C120-4789-B420-3451E346105D}" type="slidenum">
              <a:rPr lang="en-US" smtClean="0"/>
              <a:pPr/>
              <a:t>‹#›</a:t>
            </a:fld>
            <a:endParaRPr lang="en-US"/>
          </a:p>
        </p:txBody>
      </p:sp>
      <p:pic>
        <p:nvPicPr>
          <p:cNvPr id="11" name="Picture 2" descr="e:\Users\Studio Max\Desktop\NyenrodeLogoFCDiap.png"/>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9939118" y="6024149"/>
            <a:ext cx="1360440" cy="303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274141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1" r:id="rId4"/>
    <p:sldLayoutId id="2147483669" r:id="rId5"/>
    <p:sldLayoutId id="2147483668" r:id="rId6"/>
    <p:sldLayoutId id="2147483673" r:id="rId7"/>
    <p:sldLayoutId id="2147483662" r:id="rId8"/>
    <p:sldLayoutId id="2147483650" r:id="rId9"/>
    <p:sldLayoutId id="2147483663" r:id="rId10"/>
    <p:sldLayoutId id="2147483670" r:id="rId11"/>
    <p:sldLayoutId id="2147483676" r:id="rId12"/>
    <p:sldLayoutId id="2147483677" r:id="rId13"/>
    <p:sldLayoutId id="2147483664" r:id="rId14"/>
    <p:sldLayoutId id="2147483665" r:id="rId15"/>
    <p:sldLayoutId id="2147483666" r:id="rId16"/>
    <p:sldLayoutId id="2147483667" r:id="rId17"/>
    <p:sldLayoutId id="2147483671" r:id="rId18"/>
    <p:sldLayoutId id="2147483672" r:id="rId19"/>
    <p:sldLayoutId id="2147483675" r:id="rId20"/>
    <p:sldLayoutId id="214748369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ts val="3000"/>
        </a:lnSpc>
        <a:spcBef>
          <a:spcPct val="0"/>
        </a:spcBef>
        <a:buNone/>
        <a:defRPr sz="3200" b="1" kern="1200">
          <a:solidFill>
            <a:srgbClr val="365172"/>
          </a:solidFill>
          <a:latin typeface="+mj-lt"/>
          <a:ea typeface="+mj-ea"/>
          <a:cs typeface="+mj-cs"/>
        </a:defRPr>
      </a:lvl1pPr>
    </p:titleStyle>
    <p:bodyStyle>
      <a:lvl1pPr marL="342900" indent="-342900" algn="l" defTabSz="914400" rtl="0" eaLnBrk="1" latinLnBrk="0" hangingPunct="1">
        <a:lnSpc>
          <a:spcPts val="2100"/>
        </a:lnSpc>
        <a:spcBef>
          <a:spcPts val="900"/>
        </a:spcBef>
        <a:buFont typeface="Arial" panose="020B0604020202020204" pitchFamily="34" charset="0"/>
        <a:buChar char="•"/>
        <a:defRPr sz="2000" kern="1200">
          <a:solidFill>
            <a:srgbClr val="365172"/>
          </a:solidFill>
          <a:latin typeface="+mn-lt"/>
          <a:ea typeface="+mn-ea"/>
          <a:cs typeface="+mn-cs"/>
        </a:defRPr>
      </a:lvl1pPr>
      <a:lvl2pPr marL="742950" indent="-285750" algn="l" defTabSz="914400" rtl="0" eaLnBrk="1" latinLnBrk="0" hangingPunct="1">
        <a:lnSpc>
          <a:spcPts val="2100"/>
        </a:lnSpc>
        <a:spcBef>
          <a:spcPts val="900"/>
        </a:spcBef>
        <a:buFont typeface="Arial" panose="020B0604020202020204" pitchFamily="34" charset="0"/>
        <a:buChar char="•"/>
        <a:defRPr sz="2000" kern="1200">
          <a:solidFill>
            <a:srgbClr val="365172"/>
          </a:solidFill>
          <a:latin typeface="+mn-lt"/>
          <a:ea typeface="+mn-ea"/>
          <a:cs typeface="+mn-cs"/>
        </a:defRPr>
      </a:lvl2pPr>
      <a:lvl3pPr marL="1143000" indent="-228600" algn="l" defTabSz="914400" rtl="0" eaLnBrk="1" latinLnBrk="0" hangingPunct="1">
        <a:lnSpc>
          <a:spcPts val="2100"/>
        </a:lnSpc>
        <a:spcBef>
          <a:spcPts val="900"/>
        </a:spcBef>
        <a:buFont typeface="Arial" panose="020B0604020202020204" pitchFamily="34" charset="0"/>
        <a:buChar char="•"/>
        <a:defRPr sz="2000" kern="1200">
          <a:solidFill>
            <a:srgbClr val="365172"/>
          </a:solidFill>
          <a:latin typeface="+mn-lt"/>
          <a:ea typeface="+mn-ea"/>
          <a:cs typeface="+mn-cs"/>
        </a:defRPr>
      </a:lvl3pPr>
      <a:lvl4pPr marL="1600200" indent="-228600" algn="l" defTabSz="914400" rtl="0" eaLnBrk="1" latinLnBrk="0" hangingPunct="1">
        <a:lnSpc>
          <a:spcPts val="2100"/>
        </a:lnSpc>
        <a:spcBef>
          <a:spcPts val="900"/>
        </a:spcBef>
        <a:buFont typeface="Arial" panose="020B0604020202020204" pitchFamily="34" charset="0"/>
        <a:buChar char="•"/>
        <a:defRPr sz="2000" kern="1200">
          <a:solidFill>
            <a:srgbClr val="365172"/>
          </a:solidFill>
          <a:latin typeface="+mn-lt"/>
          <a:ea typeface="+mn-ea"/>
          <a:cs typeface="+mn-cs"/>
        </a:defRPr>
      </a:lvl4pPr>
      <a:lvl5pPr marL="2057400" indent="-228600" algn="l" defTabSz="914400" rtl="0" eaLnBrk="1" latinLnBrk="0" hangingPunct="1">
        <a:lnSpc>
          <a:spcPts val="2100"/>
        </a:lnSpc>
        <a:spcBef>
          <a:spcPts val="900"/>
        </a:spcBef>
        <a:buFont typeface="Arial" panose="020B0604020202020204" pitchFamily="34" charset="0"/>
        <a:buChar char="•"/>
        <a:defRPr sz="2000" kern="1200">
          <a:solidFill>
            <a:srgbClr val="3651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curia.europa.eu/juris/document/document_print.jsf?doclang=NL&amp;text=&amp;pageIndex=0&amp;part=1&amp;mode=lst&amp;docid=192324&amp;occ=first&amp;dir=&amp;cid=233355#Footnote31"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curia.europa.eu/juris/document/document_print.jsf?doclang=NL&amp;text=&amp;pageIndex=0&amp;part=1&amp;mode=lst&amp;docid=192324&amp;occ=first&amp;dir=&amp;cid=233355#Footref3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nl.wikipedia.org/wiki/Theoretische_taalkunde" TargetMode="External"/><Relationship Id="rId7" Type="http://schemas.openxmlformats.org/officeDocument/2006/relationships/hyperlink" Target="https://nl.wikipedia.org/wiki/Semantiek" TargetMode="External"/><Relationship Id="rId2" Type="http://schemas.openxmlformats.org/officeDocument/2006/relationships/hyperlink" Target="https://nl.wikipedia.org/wiki/Algemene_taalkunde" TargetMode="External"/><Relationship Id="rId1" Type="http://schemas.openxmlformats.org/officeDocument/2006/relationships/slideLayout" Target="../slideLayouts/slideLayout16.xml"/><Relationship Id="rId6" Type="http://schemas.openxmlformats.org/officeDocument/2006/relationships/hyperlink" Target="https://nl.wikipedia.org/wiki/Syntaxis_(taalkunde)" TargetMode="External"/><Relationship Id="rId5" Type="http://schemas.openxmlformats.org/officeDocument/2006/relationships/hyperlink" Target="https://nl.wikipedia.org/wiki/Grammatica" TargetMode="External"/><Relationship Id="rId4" Type="http://schemas.openxmlformats.org/officeDocument/2006/relationships/hyperlink" Target="https://nl.wikipedia.org/wiki/Structuralistische_taalkun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35462" y="4912890"/>
            <a:ext cx="11094206" cy="436465"/>
          </a:xfrm>
        </p:spPr>
        <p:txBody>
          <a:bodyPr/>
          <a:lstStyle/>
          <a:p>
            <a:r>
              <a:rPr lang="en-US" dirty="0" err="1"/>
              <a:t>Kozuba</a:t>
            </a:r>
            <a:r>
              <a:rPr lang="en-US" dirty="0"/>
              <a:t> zin</a:t>
            </a:r>
            <a:r>
              <a:rPr lang="en-US" b="0" dirty="0"/>
              <a:t>(</a:t>
            </a:r>
            <a:r>
              <a:rPr lang="en-US" b="0" dirty="0" err="1"/>
              <a:t>sont</a:t>
            </a:r>
            <a:r>
              <a:rPr lang="en-US" b="0" dirty="0"/>
              <a:t>)</a:t>
            </a:r>
            <a:r>
              <a:rPr lang="en-US" dirty="0" err="1"/>
              <a:t>ledi</a:t>
            </a:r>
            <a:r>
              <a:rPr lang="en-US" b="0" dirty="0"/>
              <a:t>(n)</a:t>
            </a:r>
            <a:r>
              <a:rPr lang="en-US" dirty="0"/>
              <a:t>g?</a:t>
            </a:r>
            <a:br>
              <a:rPr lang="en-US" dirty="0"/>
            </a:br>
            <a:endParaRPr lang="en-US" dirty="0"/>
          </a:p>
        </p:txBody>
      </p:sp>
      <p:sp>
        <p:nvSpPr>
          <p:cNvPr id="5" name="Ondertitel 4"/>
          <p:cNvSpPr>
            <a:spLocks noGrp="1"/>
          </p:cNvSpPr>
          <p:nvPr>
            <p:ph type="subTitle" idx="1"/>
          </p:nvPr>
        </p:nvSpPr>
        <p:spPr>
          <a:xfrm>
            <a:off x="135462" y="5472335"/>
            <a:ext cx="11094206" cy="272164"/>
          </a:xfrm>
        </p:spPr>
        <p:txBody>
          <a:bodyPr/>
          <a:lstStyle/>
          <a:p>
            <a:r>
              <a:rPr lang="en-US" sz="1400" dirty="0"/>
              <a:t>9 </a:t>
            </a:r>
            <a:r>
              <a:rPr lang="en-US" sz="1400" dirty="0" err="1"/>
              <a:t>februari</a:t>
            </a:r>
            <a:r>
              <a:rPr lang="en-US" sz="1400" dirty="0"/>
              <a:t> 2018, Prof. dr. Tom M Berkhout MRE MRICS – Nyenrode Real Estate Center</a:t>
            </a:r>
          </a:p>
        </p:txBody>
      </p:sp>
    </p:spTree>
    <p:extLst>
      <p:ext uri="{BB962C8B-B14F-4D97-AF65-F5344CB8AC3E}">
        <p14:creationId xmlns:p14="http://schemas.microsoft.com/office/powerpoint/2010/main" val="29524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 xmlns:a16="http://schemas.microsoft.com/office/drawing/2014/main" id="{E0E5DF0D-8C4A-424E-9983-DCB7A0F5B37B}"/>
              </a:ext>
            </a:extLst>
          </p:cNvPr>
          <p:cNvSpPr>
            <a:spLocks noGrp="1"/>
          </p:cNvSpPr>
          <p:nvPr>
            <p:ph type="sldNum" sz="quarter" idx="12"/>
          </p:nvPr>
        </p:nvSpPr>
        <p:spPr/>
        <p:txBody>
          <a:bodyPr/>
          <a:lstStyle/>
          <a:p>
            <a:fld id="{34A0F559-C120-4789-B420-3451E346105D}" type="slidenum">
              <a:rPr lang="en-US" smtClean="0"/>
              <a:t>10</a:t>
            </a:fld>
            <a:endParaRPr lang="en-US"/>
          </a:p>
        </p:txBody>
      </p:sp>
      <p:sp>
        <p:nvSpPr>
          <p:cNvPr id="5" name="Rechthoek: afgeronde hoeken 4">
            <a:extLst>
              <a:ext uri="{FF2B5EF4-FFF2-40B4-BE49-F238E27FC236}">
                <a16:creationId xmlns="" xmlns:a16="http://schemas.microsoft.com/office/drawing/2014/main" id="{39268869-C044-4AF7-A1AC-F9C73242D771}"/>
              </a:ext>
            </a:extLst>
          </p:cNvPr>
          <p:cNvSpPr/>
          <p:nvPr/>
        </p:nvSpPr>
        <p:spPr>
          <a:xfrm>
            <a:off x="4818968" y="215751"/>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Gebouw</a:t>
            </a:r>
            <a:endParaRPr lang="nl-NL" dirty="0"/>
          </a:p>
        </p:txBody>
      </p:sp>
      <p:sp>
        <p:nvSpPr>
          <p:cNvPr id="6" name="Rechthoek: afgeronde hoeken 5">
            <a:extLst>
              <a:ext uri="{FF2B5EF4-FFF2-40B4-BE49-F238E27FC236}">
                <a16:creationId xmlns="" xmlns:a16="http://schemas.microsoft.com/office/drawing/2014/main" id="{EC105ABD-03B7-4522-AD04-B448CFC1AB36}"/>
              </a:ext>
            </a:extLst>
          </p:cNvPr>
          <p:cNvSpPr/>
          <p:nvPr/>
        </p:nvSpPr>
        <p:spPr>
          <a:xfrm>
            <a:off x="697235" y="1651194"/>
            <a:ext cx="241224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Oud</a:t>
            </a:r>
          </a:p>
          <a:p>
            <a:pPr algn="ctr"/>
            <a:r>
              <a:rPr lang="nl-NL" sz="2800" strike="sngStrike" dirty="0">
                <a:solidFill>
                  <a:srgbClr val="FF0000"/>
                </a:solidFill>
              </a:rPr>
              <a:t>btw</a:t>
            </a:r>
          </a:p>
        </p:txBody>
      </p:sp>
      <p:sp>
        <p:nvSpPr>
          <p:cNvPr id="7" name="Rechthoek: afgeronde hoeken 6">
            <a:extLst>
              <a:ext uri="{FF2B5EF4-FFF2-40B4-BE49-F238E27FC236}">
                <a16:creationId xmlns="" xmlns:a16="http://schemas.microsoft.com/office/drawing/2014/main" id="{E2D45875-D79D-48C9-AA99-1432CF0EF1F1}"/>
              </a:ext>
            </a:extLst>
          </p:cNvPr>
          <p:cNvSpPr/>
          <p:nvPr/>
        </p:nvSpPr>
        <p:spPr>
          <a:xfrm>
            <a:off x="8699791" y="1630825"/>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Nieuw</a:t>
            </a:r>
          </a:p>
          <a:p>
            <a:pPr algn="ctr"/>
            <a:r>
              <a:rPr lang="nl-NL" sz="2800" dirty="0"/>
              <a:t>btw</a:t>
            </a:r>
            <a:endParaRPr lang="nl-NL" dirty="0"/>
          </a:p>
        </p:txBody>
      </p:sp>
      <p:cxnSp>
        <p:nvCxnSpPr>
          <p:cNvPr id="11" name="Rechte verbindingslijn 10">
            <a:extLst>
              <a:ext uri="{FF2B5EF4-FFF2-40B4-BE49-F238E27FC236}">
                <a16:creationId xmlns="" xmlns:a16="http://schemas.microsoft.com/office/drawing/2014/main" id="{44083D03-1832-44D6-BBE2-62047AB80B66}"/>
              </a:ext>
            </a:extLst>
          </p:cNvPr>
          <p:cNvCxnSpPr>
            <a:cxnSpLocks/>
          </p:cNvCxnSpPr>
          <p:nvPr/>
        </p:nvCxnSpPr>
        <p:spPr>
          <a:xfrm flipV="1">
            <a:off x="2376661" y="607078"/>
            <a:ext cx="2923121" cy="1044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 xmlns:a16="http://schemas.microsoft.com/office/drawing/2014/main" id="{69AC9BD6-180F-4BBB-9621-9CD5E2D74D42}"/>
              </a:ext>
            </a:extLst>
          </p:cNvPr>
          <p:cNvCxnSpPr>
            <a:cxnSpLocks/>
          </p:cNvCxnSpPr>
          <p:nvPr/>
        </p:nvCxnSpPr>
        <p:spPr>
          <a:xfrm>
            <a:off x="6979208" y="793900"/>
            <a:ext cx="2718604" cy="71822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hthoek: afgeronde hoeken 13">
            <a:extLst>
              <a:ext uri="{FF2B5EF4-FFF2-40B4-BE49-F238E27FC236}">
                <a16:creationId xmlns="" xmlns:a16="http://schemas.microsoft.com/office/drawing/2014/main" id="{4ED900A5-1EB7-4897-AA08-E37F486AE87C}"/>
              </a:ext>
            </a:extLst>
          </p:cNvPr>
          <p:cNvSpPr/>
          <p:nvPr/>
        </p:nvSpPr>
        <p:spPr>
          <a:xfrm>
            <a:off x="673980" y="4261301"/>
            <a:ext cx="2435501"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Verbouwing</a:t>
            </a:r>
          </a:p>
          <a:p>
            <a:pPr algn="ctr"/>
            <a:r>
              <a:rPr lang="nl-NL" sz="2800" dirty="0"/>
              <a:t>12 lid 2</a:t>
            </a:r>
          </a:p>
        </p:txBody>
      </p:sp>
      <p:sp>
        <p:nvSpPr>
          <p:cNvPr id="19" name="Bijschrift: lijn 18">
            <a:extLst>
              <a:ext uri="{FF2B5EF4-FFF2-40B4-BE49-F238E27FC236}">
                <a16:creationId xmlns="" xmlns:a16="http://schemas.microsoft.com/office/drawing/2014/main" id="{67ADD020-6EF7-4EDF-8C56-585F7B1C093C}"/>
              </a:ext>
            </a:extLst>
          </p:cNvPr>
          <p:cNvSpPr/>
          <p:nvPr/>
        </p:nvSpPr>
        <p:spPr>
          <a:xfrm>
            <a:off x="4018072" y="1998217"/>
            <a:ext cx="4284951" cy="1623777"/>
          </a:xfrm>
          <a:prstGeom prst="borderCallout1">
            <a:avLst>
              <a:gd name="adj1" fmla="val 18750"/>
              <a:gd name="adj2" fmla="val -8333"/>
              <a:gd name="adj3" fmla="val 13173"/>
              <a:gd name="adj4" fmla="val -18728"/>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err="1">
                <a:solidFill>
                  <a:schemeClr val="tx1"/>
                </a:solidFill>
              </a:rPr>
              <a:t>HvJ</a:t>
            </a:r>
            <a:r>
              <a:rPr lang="nl-NL" dirty="0">
                <a:solidFill>
                  <a:schemeClr val="tx1"/>
                </a:solidFill>
              </a:rPr>
              <a:t> 31: ratio</a:t>
            </a:r>
          </a:p>
          <a:p>
            <a:endParaRPr lang="nl-NL" dirty="0">
              <a:solidFill>
                <a:schemeClr val="tx1"/>
              </a:solidFill>
            </a:endParaRPr>
          </a:p>
          <a:p>
            <a:r>
              <a:rPr lang="nl-NL" dirty="0">
                <a:solidFill>
                  <a:schemeClr val="tx1"/>
                </a:solidFill>
              </a:rPr>
              <a:t>verkoop van een oud gebouw genereert geen toegevoegde waarde</a:t>
            </a:r>
          </a:p>
          <a:p>
            <a:r>
              <a:rPr lang="nl-NL" dirty="0">
                <a:solidFill>
                  <a:schemeClr val="tx1"/>
                </a:solidFill>
              </a:rPr>
              <a:t>gebouw aan het einde productieproces</a:t>
            </a:r>
          </a:p>
        </p:txBody>
      </p:sp>
      <p:sp>
        <p:nvSpPr>
          <p:cNvPr id="20" name="Bijschrift: lijn 19">
            <a:extLst>
              <a:ext uri="{FF2B5EF4-FFF2-40B4-BE49-F238E27FC236}">
                <a16:creationId xmlns="" xmlns:a16="http://schemas.microsoft.com/office/drawing/2014/main" id="{F788F6D9-3C8B-487A-9C81-02A968B4DD36}"/>
              </a:ext>
            </a:extLst>
          </p:cNvPr>
          <p:cNvSpPr/>
          <p:nvPr/>
        </p:nvSpPr>
        <p:spPr>
          <a:xfrm>
            <a:off x="4018073" y="4261301"/>
            <a:ext cx="4284951" cy="1395337"/>
          </a:xfrm>
          <a:prstGeom prst="borderCallout1">
            <a:avLst>
              <a:gd name="adj1" fmla="val 18750"/>
              <a:gd name="adj2" fmla="val -8333"/>
              <a:gd name="adj3" fmla="val 6630"/>
              <a:gd name="adj4" fmla="val -1767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err="1">
                <a:solidFill>
                  <a:schemeClr val="tx1"/>
                </a:solidFill>
              </a:rPr>
              <a:t>HvJ</a:t>
            </a:r>
            <a:r>
              <a:rPr lang="nl-NL" dirty="0">
                <a:solidFill>
                  <a:schemeClr val="tx1"/>
                </a:solidFill>
              </a:rPr>
              <a:t> 32: 12 lid 2 motivering</a:t>
            </a:r>
          </a:p>
          <a:p>
            <a:endParaRPr lang="nl-NL" dirty="0">
              <a:solidFill>
                <a:schemeClr val="tx1"/>
              </a:solidFill>
            </a:endParaRPr>
          </a:p>
          <a:p>
            <a:r>
              <a:rPr lang="nl-NL" dirty="0">
                <a:solidFill>
                  <a:schemeClr val="tx1"/>
                </a:solidFill>
              </a:rPr>
              <a:t>verbouwing genereert toegevoegde waarde ten opzichte van aanvankelijke constructie </a:t>
            </a:r>
          </a:p>
        </p:txBody>
      </p:sp>
      <p:cxnSp>
        <p:nvCxnSpPr>
          <p:cNvPr id="26" name="Rechte verbindingslijn 25">
            <a:extLst>
              <a:ext uri="{FF2B5EF4-FFF2-40B4-BE49-F238E27FC236}">
                <a16:creationId xmlns="" xmlns:a16="http://schemas.microsoft.com/office/drawing/2014/main" id="{2FADE76C-A410-4981-A7CD-08801A6A9282}"/>
              </a:ext>
            </a:extLst>
          </p:cNvPr>
          <p:cNvCxnSpPr>
            <a:cxnSpLocks/>
            <a:stCxn id="14" idx="0"/>
            <a:endCxn id="6" idx="2"/>
          </p:cNvCxnSpPr>
          <p:nvPr/>
        </p:nvCxnSpPr>
        <p:spPr>
          <a:xfrm flipV="1">
            <a:off x="1891731" y="2875330"/>
            <a:ext cx="11627" cy="1385971"/>
          </a:xfrm>
          <a:prstGeom prst="line">
            <a:avLst/>
          </a:prstGeom>
        </p:spPr>
        <p:style>
          <a:lnRef idx="1">
            <a:schemeClr val="accent1"/>
          </a:lnRef>
          <a:fillRef idx="0">
            <a:schemeClr val="accent1"/>
          </a:fillRef>
          <a:effectRef idx="0">
            <a:schemeClr val="accent1"/>
          </a:effectRef>
          <a:fontRef idx="minor">
            <a:schemeClr val="tx1"/>
          </a:fontRef>
        </p:style>
      </p:cxnSp>
      <p:sp>
        <p:nvSpPr>
          <p:cNvPr id="2" name="Vrije vorm: vorm 1">
            <a:extLst>
              <a:ext uri="{FF2B5EF4-FFF2-40B4-BE49-F238E27FC236}">
                <a16:creationId xmlns="" xmlns:a16="http://schemas.microsoft.com/office/drawing/2014/main" id="{8A86F561-9CE0-46BE-AA85-2E248A25D4D7}"/>
              </a:ext>
            </a:extLst>
          </p:cNvPr>
          <p:cNvSpPr/>
          <p:nvPr/>
        </p:nvSpPr>
        <p:spPr>
          <a:xfrm>
            <a:off x="3121891" y="2875330"/>
            <a:ext cx="6625083" cy="2463369"/>
          </a:xfrm>
          <a:custGeom>
            <a:avLst/>
            <a:gdLst>
              <a:gd name="connsiteX0" fmla="*/ 0 w 6628292"/>
              <a:gd name="connsiteY0" fmla="*/ 2068517 h 2604307"/>
              <a:gd name="connsiteX1" fmla="*/ 3731491 w 6628292"/>
              <a:gd name="connsiteY1" fmla="*/ 2604226 h 2604307"/>
              <a:gd name="connsiteX2" fmla="*/ 4710545 w 6628292"/>
              <a:gd name="connsiteY2" fmla="*/ 2105463 h 2604307"/>
              <a:gd name="connsiteX3" fmla="*/ 6428509 w 6628292"/>
              <a:gd name="connsiteY3" fmla="*/ 1652881 h 2604307"/>
              <a:gd name="connsiteX4" fmla="*/ 6604000 w 6628292"/>
              <a:gd name="connsiteY4" fmla="*/ 156590 h 2604307"/>
              <a:gd name="connsiteX5" fmla="*/ 6622473 w 6628292"/>
              <a:gd name="connsiteY5" fmla="*/ 119644 h 26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8292" h="2604307">
                <a:moveTo>
                  <a:pt x="0" y="2068517"/>
                </a:moveTo>
                <a:cubicBezTo>
                  <a:pt x="1473200" y="2333292"/>
                  <a:pt x="2946400" y="2598068"/>
                  <a:pt x="3731491" y="2604226"/>
                </a:cubicBezTo>
                <a:cubicBezTo>
                  <a:pt x="4516582" y="2610384"/>
                  <a:pt x="4261042" y="2264021"/>
                  <a:pt x="4710545" y="2105463"/>
                </a:cubicBezTo>
                <a:cubicBezTo>
                  <a:pt x="5160048" y="1946905"/>
                  <a:pt x="6112933" y="1977693"/>
                  <a:pt x="6428509" y="1652881"/>
                </a:cubicBezTo>
                <a:cubicBezTo>
                  <a:pt x="6744085" y="1328069"/>
                  <a:pt x="6571673" y="412129"/>
                  <a:pt x="6604000" y="156590"/>
                </a:cubicBezTo>
                <a:cubicBezTo>
                  <a:pt x="6636327" y="-98949"/>
                  <a:pt x="6629400" y="10347"/>
                  <a:pt x="6622473" y="119644"/>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Gedachtewolkje: wolk 2">
            <a:extLst>
              <a:ext uri="{FF2B5EF4-FFF2-40B4-BE49-F238E27FC236}">
                <a16:creationId xmlns="" xmlns:a16="http://schemas.microsoft.com/office/drawing/2014/main" id="{21300B7A-4C02-4893-8C2F-AE0E0ADD8955}"/>
              </a:ext>
            </a:extLst>
          </p:cNvPr>
          <p:cNvSpPr/>
          <p:nvPr/>
        </p:nvSpPr>
        <p:spPr>
          <a:xfrm>
            <a:off x="8699791" y="4795120"/>
            <a:ext cx="2592288" cy="941410"/>
          </a:xfrm>
          <a:prstGeom prst="cloudCallout">
            <a:avLst>
              <a:gd name="adj1" fmla="val -123804"/>
              <a:gd name="adj2" fmla="val -15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decoratie/ onderhoud</a:t>
            </a:r>
          </a:p>
        </p:txBody>
      </p:sp>
    </p:spTree>
    <p:extLst>
      <p:ext uri="{BB962C8B-B14F-4D97-AF65-F5344CB8AC3E}">
        <p14:creationId xmlns:p14="http://schemas.microsoft.com/office/powerpoint/2010/main" val="63794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C39AB95-B4E1-4D76-9B08-55DBA05DE242}"/>
              </a:ext>
            </a:extLst>
          </p:cNvPr>
          <p:cNvSpPr>
            <a:spLocks noGrp="1"/>
          </p:cNvSpPr>
          <p:nvPr>
            <p:ph type="title"/>
          </p:nvPr>
        </p:nvSpPr>
        <p:spPr/>
        <p:txBody>
          <a:bodyPr/>
          <a:lstStyle/>
          <a:p>
            <a:r>
              <a:rPr lang="nl-NL" dirty="0"/>
              <a:t>Conclusie A-G M. </a:t>
            </a:r>
            <a:r>
              <a:rPr lang="nl-NL" dirty="0" err="1"/>
              <a:t>Campos</a:t>
            </a:r>
            <a:r>
              <a:rPr lang="nl-NL" dirty="0"/>
              <a:t> Sánchez-</a:t>
            </a:r>
            <a:r>
              <a:rPr lang="nl-NL" dirty="0" err="1"/>
              <a:t>Bordona</a:t>
            </a:r>
            <a:r>
              <a:rPr lang="nl-NL" dirty="0"/>
              <a:t> 1/2</a:t>
            </a:r>
          </a:p>
        </p:txBody>
      </p:sp>
      <p:sp>
        <p:nvSpPr>
          <p:cNvPr id="3" name="Tijdelijke aanduiding voor inhoud 2">
            <a:extLst>
              <a:ext uri="{FF2B5EF4-FFF2-40B4-BE49-F238E27FC236}">
                <a16:creationId xmlns="" xmlns:a16="http://schemas.microsoft.com/office/drawing/2014/main" id="{893352BC-DCF4-4A75-929C-1D9DF5E4980D}"/>
              </a:ext>
            </a:extLst>
          </p:cNvPr>
          <p:cNvSpPr>
            <a:spLocks noGrp="1"/>
          </p:cNvSpPr>
          <p:nvPr>
            <p:ph idx="1"/>
          </p:nvPr>
        </p:nvSpPr>
        <p:spPr>
          <a:xfrm>
            <a:off x="589137" y="1334943"/>
            <a:ext cx="10500491" cy="2769240"/>
          </a:xfrm>
        </p:spPr>
        <p:txBody>
          <a:bodyPr/>
          <a:lstStyle/>
          <a:p>
            <a:pPr marL="342900" indent="-342900">
              <a:buFont typeface="Arial" panose="020B0604020202020204" pitchFamily="34" charset="0"/>
              <a:buChar char="•"/>
            </a:pPr>
            <a:r>
              <a:rPr lang="nl-NL" sz="2000" dirty="0"/>
              <a:t>70. Begrip ‘verbouwing’ in verband gebracht met min of meer voltooide of vergevorderde renovatiewerkzaamheden aan oude gebouwen (Komen)</a:t>
            </a:r>
          </a:p>
          <a:p>
            <a:endParaRPr lang="nl-NL" sz="2000" dirty="0"/>
          </a:p>
          <a:p>
            <a:pPr marL="342900" indent="-342900">
              <a:buFont typeface="Arial" panose="020B0604020202020204" pitchFamily="34" charset="0"/>
              <a:buChar char="•"/>
            </a:pPr>
            <a:r>
              <a:rPr lang="nl-NL" sz="2000" dirty="0"/>
              <a:t>74. Geen handelingen die ver van het begrip </a:t>
            </a:r>
            <a:r>
              <a:rPr lang="nl-NL" sz="2000" b="1" dirty="0"/>
              <a:t>constructie</a:t>
            </a:r>
            <a:r>
              <a:rPr lang="nl-NL" sz="2000" dirty="0"/>
              <a:t> afstaan</a:t>
            </a:r>
            <a:br>
              <a:rPr lang="nl-NL" sz="2000" dirty="0"/>
            </a:br>
            <a:endParaRPr lang="nl-NL" sz="2000" dirty="0"/>
          </a:p>
          <a:p>
            <a:pPr marL="342900" indent="-342900">
              <a:buFont typeface="Arial" panose="020B0604020202020204" pitchFamily="34" charset="0"/>
              <a:buChar char="•"/>
            </a:pPr>
            <a:r>
              <a:rPr lang="nl-NL" sz="2000" dirty="0"/>
              <a:t>76. Werkzaamheden die een werkelijke verandering, renovatie of verbetering inhouden (dat wil zeggen een reële verbouwing), of voor andere, soortgelijke werkzaamheden, en niet voor eenvoudige onderhouds- en instandhoudingswerkzaamheden of werkzaamheden van zuiver decoratieve aard </a:t>
            </a:r>
            <a:r>
              <a:rPr lang="nl-NL" sz="1200" dirty="0"/>
              <a:t>(</a:t>
            </a:r>
            <a:r>
              <a:rPr lang="nl-NL" sz="1200" dirty="0">
                <a:hlinkClick r:id="rId3"/>
              </a:rPr>
              <a:t>31</a:t>
            </a:r>
            <a:r>
              <a:rPr lang="nl-NL" sz="1200" dirty="0"/>
              <a:t>)</a:t>
            </a:r>
          </a:p>
          <a:p>
            <a:pPr marL="342900" indent="-342900">
              <a:buFont typeface="Arial" panose="020B0604020202020204" pitchFamily="34" charset="0"/>
              <a:buChar char="•"/>
            </a:pPr>
            <a:endParaRPr lang="nl-NL" dirty="0"/>
          </a:p>
          <a:p>
            <a:endParaRPr lang="nl-NL" sz="2800" dirty="0"/>
          </a:p>
          <a:p>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 xmlns:a16="http://schemas.microsoft.com/office/drawing/2014/main" id="{FAC2FBCD-CDB1-4B1D-B80F-383CF712BB69}"/>
              </a:ext>
            </a:extLst>
          </p:cNvPr>
          <p:cNvSpPr>
            <a:spLocks noGrp="1"/>
          </p:cNvSpPr>
          <p:nvPr>
            <p:ph type="sldNum" sz="quarter" idx="12"/>
          </p:nvPr>
        </p:nvSpPr>
        <p:spPr/>
        <p:txBody>
          <a:bodyPr/>
          <a:lstStyle/>
          <a:p>
            <a:fld id="{34A0F559-C120-4789-B420-3451E346105D}" type="slidenum">
              <a:rPr lang="en-US" smtClean="0"/>
              <a:t>11</a:t>
            </a:fld>
            <a:endParaRPr lang="en-US"/>
          </a:p>
        </p:txBody>
      </p:sp>
      <p:sp>
        <p:nvSpPr>
          <p:cNvPr id="5" name="Tekstvak 4">
            <a:extLst>
              <a:ext uri="{FF2B5EF4-FFF2-40B4-BE49-F238E27FC236}">
                <a16:creationId xmlns="" xmlns:a16="http://schemas.microsoft.com/office/drawing/2014/main" id="{6ADB2DB7-68AC-4D24-AABD-FCED645CE048}"/>
              </a:ext>
            </a:extLst>
          </p:cNvPr>
          <p:cNvSpPr txBox="1"/>
          <p:nvPr/>
        </p:nvSpPr>
        <p:spPr>
          <a:xfrm>
            <a:off x="2160637" y="4608239"/>
            <a:ext cx="9381223" cy="1107996"/>
          </a:xfrm>
          <a:prstGeom prst="rect">
            <a:avLst/>
          </a:prstGeom>
          <a:noFill/>
        </p:spPr>
        <p:txBody>
          <a:bodyPr wrap="square" rtlCol="0">
            <a:spAutoFit/>
          </a:bodyPr>
          <a:lstStyle/>
          <a:p>
            <a:r>
              <a:rPr lang="nl-NL" sz="1100" dirty="0">
                <a:hlinkClick r:id="rId4"/>
              </a:rPr>
              <a:t>31</a:t>
            </a:r>
            <a:r>
              <a:rPr lang="nl-NL" sz="1100" dirty="0"/>
              <a:t> </a:t>
            </a:r>
            <a:r>
              <a:rPr lang="nl-NL" sz="1600" dirty="0"/>
              <a:t> Tot veranderingen van betekenis leiden bijvoorbeeld funderingswerkzaamheden, werkzaamheden aan het geraamte, aan de dakbedekking en aan onderdelen die verband houden met de duurzaamheid en de stevigheid van het gebouw, naast andere, daarmee samenhangende activiteiten.</a:t>
            </a:r>
          </a:p>
          <a:p>
            <a:endParaRPr lang="nl-NL" dirty="0"/>
          </a:p>
        </p:txBody>
      </p:sp>
    </p:spTree>
    <p:extLst>
      <p:ext uri="{BB962C8B-B14F-4D97-AF65-F5344CB8AC3E}">
        <p14:creationId xmlns:p14="http://schemas.microsoft.com/office/powerpoint/2010/main" val="360829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93D1251-A771-49A7-94BF-3709BF402F70}"/>
              </a:ext>
            </a:extLst>
          </p:cNvPr>
          <p:cNvSpPr>
            <a:spLocks noGrp="1"/>
          </p:cNvSpPr>
          <p:nvPr>
            <p:ph type="title"/>
          </p:nvPr>
        </p:nvSpPr>
        <p:spPr/>
        <p:txBody>
          <a:bodyPr/>
          <a:lstStyle/>
          <a:p>
            <a:r>
              <a:rPr lang="nl-NL" dirty="0"/>
              <a:t>Conclusie A-G M. </a:t>
            </a:r>
            <a:r>
              <a:rPr lang="nl-NL" dirty="0" err="1"/>
              <a:t>Campos</a:t>
            </a:r>
            <a:r>
              <a:rPr lang="nl-NL" dirty="0"/>
              <a:t> Sánchez-</a:t>
            </a:r>
            <a:r>
              <a:rPr lang="nl-NL" dirty="0" err="1"/>
              <a:t>Bordona</a:t>
            </a:r>
            <a:r>
              <a:rPr lang="nl-NL" dirty="0"/>
              <a:t> 2/2</a:t>
            </a:r>
          </a:p>
        </p:txBody>
      </p:sp>
      <p:sp>
        <p:nvSpPr>
          <p:cNvPr id="3" name="Tijdelijke aanduiding voor inhoud 2">
            <a:extLst>
              <a:ext uri="{FF2B5EF4-FFF2-40B4-BE49-F238E27FC236}">
                <a16:creationId xmlns="" xmlns:a16="http://schemas.microsoft.com/office/drawing/2014/main" id="{42826263-F7AA-4FD5-83A5-86F0E74C6AD7}"/>
              </a:ext>
            </a:extLst>
          </p:cNvPr>
          <p:cNvSpPr>
            <a:spLocks noGrp="1"/>
          </p:cNvSpPr>
          <p:nvPr>
            <p:ph idx="1"/>
          </p:nvPr>
        </p:nvSpPr>
        <p:spPr/>
        <p:txBody>
          <a:bodyPr/>
          <a:lstStyle/>
          <a:p>
            <a:r>
              <a:rPr lang="nl-NL" sz="2000" dirty="0"/>
              <a:t>50. Verbouwingen die in werkelijkheid gelijk te stellen zijn met </a:t>
            </a:r>
            <a:r>
              <a:rPr lang="nl-NL" sz="2000" b="1" dirty="0"/>
              <a:t>nieuwe gebouwen</a:t>
            </a:r>
          </a:p>
          <a:p>
            <a:endParaRPr lang="nl-NL" sz="2000" dirty="0"/>
          </a:p>
          <a:p>
            <a:r>
              <a:rPr lang="nl-NL" sz="2000" dirty="0"/>
              <a:t>78. </a:t>
            </a:r>
            <a:r>
              <a:rPr lang="nl-NL" sz="2000" dirty="0">
                <a:solidFill>
                  <a:schemeClr val="bg1">
                    <a:lumMod val="75000"/>
                  </a:schemeClr>
                </a:solidFill>
              </a:rPr>
              <a:t>(…) Niets belet dat een gebouw </a:t>
            </a:r>
            <a:r>
              <a:rPr lang="nl-NL" sz="2000" dirty="0"/>
              <a:t>tijdens zijn levensduur ingrijpende verbouwingen ondergaat die de oorspronkelijke waarde ervan doen stijgen en die – althans ten dele – neerkomen op de </a:t>
            </a:r>
            <a:r>
              <a:rPr lang="nl-NL" sz="2000" u="sng" dirty="0"/>
              <a:t>(</a:t>
            </a:r>
            <a:r>
              <a:rPr lang="nl-NL" sz="2000" u="sng" dirty="0" err="1"/>
              <a:t>wederop</a:t>
            </a:r>
            <a:r>
              <a:rPr lang="nl-NL" sz="2000" u="sng" dirty="0"/>
              <a:t>)bouw </a:t>
            </a:r>
            <a:r>
              <a:rPr lang="nl-NL" sz="2000" dirty="0"/>
              <a:t>ervan. </a:t>
            </a:r>
            <a:r>
              <a:rPr lang="nl-NL" sz="2000" dirty="0">
                <a:solidFill>
                  <a:schemeClr val="bg1">
                    <a:lumMod val="75000"/>
                  </a:schemeClr>
                </a:solidFill>
              </a:rPr>
              <a:t>De verkopen die volgen op dergelijke verbeteringen kunnen worden belast, zoals hierboven uiteengezet, mits elk van die verbouwingen voldoet aan de </a:t>
            </a:r>
            <a:r>
              <a:rPr lang="nl-NL" sz="2000" dirty="0"/>
              <a:t>vereisten om in belangrijke mate te kunnen worden gelijkgesteld met het </a:t>
            </a:r>
            <a:r>
              <a:rPr lang="nl-NL" sz="2000" u="sng" dirty="0"/>
              <a:t>opnieuw optrekken</a:t>
            </a:r>
            <a:r>
              <a:rPr lang="nl-NL" sz="2000" dirty="0"/>
              <a:t> van het gebouw.</a:t>
            </a:r>
          </a:p>
          <a:p>
            <a:endParaRPr lang="nl-NL" dirty="0"/>
          </a:p>
        </p:txBody>
      </p:sp>
      <p:sp>
        <p:nvSpPr>
          <p:cNvPr id="4" name="Tijdelijke aanduiding voor dianummer 3">
            <a:extLst>
              <a:ext uri="{FF2B5EF4-FFF2-40B4-BE49-F238E27FC236}">
                <a16:creationId xmlns="" xmlns:a16="http://schemas.microsoft.com/office/drawing/2014/main" id="{6FE4BFF2-0ADE-43CC-BD2F-A2C9428267FC}"/>
              </a:ext>
            </a:extLst>
          </p:cNvPr>
          <p:cNvSpPr>
            <a:spLocks noGrp="1"/>
          </p:cNvSpPr>
          <p:nvPr>
            <p:ph type="sldNum" sz="quarter" idx="12"/>
          </p:nvPr>
        </p:nvSpPr>
        <p:spPr/>
        <p:txBody>
          <a:bodyPr/>
          <a:lstStyle/>
          <a:p>
            <a:fld id="{34A0F559-C120-4789-B420-3451E346105D}" type="slidenum">
              <a:rPr lang="en-US" smtClean="0"/>
              <a:t>12</a:t>
            </a:fld>
            <a:endParaRPr lang="en-US"/>
          </a:p>
        </p:txBody>
      </p:sp>
      <p:sp>
        <p:nvSpPr>
          <p:cNvPr id="5" name="Rechthoek 4">
            <a:extLst>
              <a:ext uri="{FF2B5EF4-FFF2-40B4-BE49-F238E27FC236}">
                <a16:creationId xmlns="" xmlns:a16="http://schemas.microsoft.com/office/drawing/2014/main" id="{27EE3422-9472-498F-A417-65C95EDD43EF}"/>
              </a:ext>
            </a:extLst>
          </p:cNvPr>
          <p:cNvSpPr/>
          <p:nvPr/>
        </p:nvSpPr>
        <p:spPr>
          <a:xfrm>
            <a:off x="5786114" y="4176191"/>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Constructie</a:t>
            </a:r>
          </a:p>
        </p:txBody>
      </p:sp>
      <p:sp>
        <p:nvSpPr>
          <p:cNvPr id="6" name="Rechthoek 5">
            <a:extLst>
              <a:ext uri="{FF2B5EF4-FFF2-40B4-BE49-F238E27FC236}">
                <a16:creationId xmlns="" xmlns:a16="http://schemas.microsoft.com/office/drawing/2014/main" id="{38FC6EF2-2B4D-4573-9D93-FA96253576D1}"/>
              </a:ext>
            </a:extLst>
          </p:cNvPr>
          <p:cNvSpPr/>
          <p:nvPr/>
        </p:nvSpPr>
        <p:spPr>
          <a:xfrm>
            <a:off x="5786114" y="4973447"/>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Nieuw</a:t>
            </a:r>
          </a:p>
        </p:txBody>
      </p:sp>
      <p:sp>
        <p:nvSpPr>
          <p:cNvPr id="7" name="Tekstvak 6">
            <a:extLst>
              <a:ext uri="{FF2B5EF4-FFF2-40B4-BE49-F238E27FC236}">
                <a16:creationId xmlns="" xmlns:a16="http://schemas.microsoft.com/office/drawing/2014/main" id="{FFEC75D5-A036-4C72-9804-36B626970E89}"/>
              </a:ext>
            </a:extLst>
          </p:cNvPr>
          <p:cNvSpPr txBox="1"/>
          <p:nvPr/>
        </p:nvSpPr>
        <p:spPr>
          <a:xfrm>
            <a:off x="4104853" y="4662414"/>
            <a:ext cx="1584176" cy="369332"/>
          </a:xfrm>
          <a:prstGeom prst="rect">
            <a:avLst/>
          </a:prstGeom>
          <a:noFill/>
        </p:spPr>
        <p:txBody>
          <a:bodyPr wrap="square" rtlCol="0">
            <a:spAutoFit/>
          </a:bodyPr>
          <a:lstStyle/>
          <a:p>
            <a:r>
              <a:rPr lang="nl-NL" dirty="0"/>
              <a:t>A-G</a:t>
            </a:r>
          </a:p>
        </p:txBody>
      </p:sp>
      <p:cxnSp>
        <p:nvCxnSpPr>
          <p:cNvPr id="9" name="Rechte verbindingslijn met pijl 8">
            <a:extLst>
              <a:ext uri="{FF2B5EF4-FFF2-40B4-BE49-F238E27FC236}">
                <a16:creationId xmlns="" xmlns:a16="http://schemas.microsoft.com/office/drawing/2014/main" id="{8B6682B8-23EE-496A-B2D9-D4C11AC51D71}"/>
              </a:ext>
            </a:extLst>
          </p:cNvPr>
          <p:cNvCxnSpPr>
            <a:endCxn id="5" idx="1"/>
          </p:cNvCxnSpPr>
          <p:nvPr/>
        </p:nvCxnSpPr>
        <p:spPr>
          <a:xfrm flipV="1">
            <a:off x="4752925" y="4500227"/>
            <a:ext cx="1033189" cy="346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 xmlns:a16="http://schemas.microsoft.com/office/drawing/2014/main" id="{360AB84A-BCFA-4128-B06A-9146301DAADC}"/>
              </a:ext>
            </a:extLst>
          </p:cNvPr>
          <p:cNvCxnSpPr>
            <a:cxnSpLocks/>
            <a:endCxn id="6" idx="1"/>
          </p:cNvCxnSpPr>
          <p:nvPr/>
        </p:nvCxnSpPr>
        <p:spPr>
          <a:xfrm>
            <a:off x="4752925" y="4847080"/>
            <a:ext cx="1033189" cy="4504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82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DF78C82-FF28-4CDC-97A5-38CFBF0B9973}"/>
              </a:ext>
            </a:extLst>
          </p:cNvPr>
          <p:cNvSpPr>
            <a:spLocks noGrp="1"/>
          </p:cNvSpPr>
          <p:nvPr>
            <p:ph type="title"/>
          </p:nvPr>
        </p:nvSpPr>
        <p:spPr/>
        <p:txBody>
          <a:bodyPr>
            <a:normAutofit fontScale="90000"/>
          </a:bodyPr>
          <a:lstStyle/>
          <a:p>
            <a:r>
              <a:rPr lang="nl-NL" dirty="0" err="1"/>
              <a:t>HvJ</a:t>
            </a:r>
            <a:r>
              <a:rPr lang="nl-NL" dirty="0"/>
              <a:t>: Wat moeten we verstaan onder ‘verbouwing’?</a:t>
            </a:r>
          </a:p>
        </p:txBody>
      </p:sp>
      <p:sp>
        <p:nvSpPr>
          <p:cNvPr id="3" name="Tijdelijke aanduiding voor inhoud 2">
            <a:extLst>
              <a:ext uri="{FF2B5EF4-FFF2-40B4-BE49-F238E27FC236}">
                <a16:creationId xmlns="" xmlns:a16="http://schemas.microsoft.com/office/drawing/2014/main" id="{5D5E7181-578E-4BAD-8166-CB76F332896C}"/>
              </a:ext>
            </a:extLst>
          </p:cNvPr>
          <p:cNvSpPr>
            <a:spLocks noGrp="1"/>
          </p:cNvSpPr>
          <p:nvPr>
            <p:ph idx="1"/>
          </p:nvPr>
        </p:nvSpPr>
        <p:spPr/>
        <p:txBody>
          <a:bodyPr/>
          <a:lstStyle/>
          <a:p>
            <a:pPr marL="342900" indent="-342900">
              <a:buFont typeface="Arial" panose="020B0604020202020204" pitchFamily="34" charset="0"/>
              <a:buChar char="•"/>
            </a:pPr>
            <a:r>
              <a:rPr lang="nl-NL" dirty="0"/>
              <a:t>Geen definitie in de btw-richtlijn</a:t>
            </a:r>
          </a:p>
          <a:p>
            <a:pPr marL="342900" indent="-342900">
              <a:buFont typeface="Arial" panose="020B0604020202020204" pitchFamily="34" charset="0"/>
              <a:buChar char="•"/>
            </a:pPr>
            <a:endParaRPr lang="nl-NL" dirty="0"/>
          </a:p>
          <a:p>
            <a:endParaRPr lang="nl-NL" dirty="0"/>
          </a:p>
          <a:p>
            <a:pPr marL="342900" indent="-342900">
              <a:buFont typeface="Arial" panose="020B0604020202020204" pitchFamily="34" charset="0"/>
              <a:buChar char="•"/>
            </a:pPr>
            <a:r>
              <a:rPr lang="nl-NL" dirty="0"/>
              <a:t>“Die term mag dan niet eenduidig zijn </a:t>
            </a:r>
            <a:r>
              <a:rPr lang="nl-NL" dirty="0">
                <a:solidFill>
                  <a:schemeClr val="bg1">
                    <a:lumMod val="75000"/>
                  </a:schemeClr>
                </a:solidFill>
              </a:rPr>
              <a:t>— zoals wordt bevestigd door de verschillende taalversies ervan, waaronder het Engelse ‘</a:t>
            </a:r>
            <a:r>
              <a:rPr lang="nl-NL" dirty="0" err="1">
                <a:solidFill>
                  <a:schemeClr val="bg1">
                    <a:lumMod val="75000"/>
                  </a:schemeClr>
                </a:solidFill>
              </a:rPr>
              <a:t>conversions</a:t>
            </a:r>
            <a:r>
              <a:rPr lang="nl-NL" dirty="0">
                <a:solidFill>
                  <a:schemeClr val="bg1">
                    <a:lumMod val="75000"/>
                  </a:schemeClr>
                </a:solidFill>
              </a:rPr>
              <a:t>’, het Duitse ‘</a:t>
            </a:r>
            <a:r>
              <a:rPr lang="nl-NL" dirty="0" err="1">
                <a:solidFill>
                  <a:schemeClr val="bg1">
                    <a:lumMod val="75000"/>
                  </a:schemeClr>
                </a:solidFill>
              </a:rPr>
              <a:t>Umbauten</a:t>
            </a:r>
            <a:r>
              <a:rPr lang="nl-NL" dirty="0">
                <a:solidFill>
                  <a:schemeClr val="bg1">
                    <a:lumMod val="75000"/>
                  </a:schemeClr>
                </a:solidFill>
              </a:rPr>
              <a:t>’, het Roemeense ‘</a:t>
            </a:r>
            <a:r>
              <a:rPr lang="nl-NL" dirty="0" err="1">
                <a:solidFill>
                  <a:schemeClr val="bg1">
                    <a:lumMod val="75000"/>
                  </a:schemeClr>
                </a:solidFill>
              </a:rPr>
              <a:t>transformări</a:t>
            </a:r>
            <a:r>
              <a:rPr lang="nl-NL" dirty="0">
                <a:solidFill>
                  <a:schemeClr val="bg1">
                    <a:lumMod val="75000"/>
                  </a:schemeClr>
                </a:solidFill>
              </a:rPr>
              <a:t>’ en het Poolse ‘</a:t>
            </a:r>
            <a:r>
              <a:rPr lang="nl-NL" dirty="0" err="1">
                <a:solidFill>
                  <a:schemeClr val="bg1">
                    <a:lumMod val="75000"/>
                  </a:schemeClr>
                </a:solidFill>
              </a:rPr>
              <a:t>przebudowa</a:t>
            </a:r>
            <a:r>
              <a:rPr lang="nl-NL" dirty="0">
                <a:solidFill>
                  <a:schemeClr val="bg1">
                    <a:lumMod val="75000"/>
                  </a:schemeClr>
                </a:solidFill>
              </a:rPr>
              <a:t>’ —</a:t>
            </a:r>
            <a:r>
              <a:rPr lang="nl-NL" dirty="0"/>
              <a:t> </a:t>
            </a:r>
            <a:r>
              <a:rPr lang="nl-NL" dirty="0">
                <a:solidFill>
                  <a:schemeClr val="bg1">
                    <a:lumMod val="75000"/>
                  </a:schemeClr>
                </a:solidFill>
              </a:rPr>
              <a:t>hij</a:t>
            </a:r>
            <a:r>
              <a:rPr lang="nl-NL" dirty="0"/>
              <a:t> suggereert op zijn minst dat het betrokken gebouw veranderingen van betekenis moet hebben ondergaan, die zijn bedoeld om het gebruik ervan te wijzigen of om de omstandigheden waaronder het wordt betrokken, ingrijpend aan te passen.”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 xmlns:a16="http://schemas.microsoft.com/office/drawing/2014/main" id="{B152444E-B41E-4041-BD7D-FAB97D8387F4}"/>
              </a:ext>
            </a:extLst>
          </p:cNvPr>
          <p:cNvSpPr>
            <a:spLocks noGrp="1"/>
          </p:cNvSpPr>
          <p:nvPr>
            <p:ph type="sldNum" sz="quarter" idx="12"/>
          </p:nvPr>
        </p:nvSpPr>
        <p:spPr>
          <a:xfrm>
            <a:off x="10799591" y="5458533"/>
            <a:ext cx="589138" cy="251093"/>
          </a:xfrm>
        </p:spPr>
        <p:txBody>
          <a:bodyPr/>
          <a:lstStyle/>
          <a:p>
            <a:fld id="{34A0F559-C120-4789-B420-3451E346105D}" type="slidenum">
              <a:rPr lang="en-US" smtClean="0"/>
              <a:t>13</a:t>
            </a:fld>
            <a:endParaRPr lang="en-US"/>
          </a:p>
        </p:txBody>
      </p:sp>
      <p:sp>
        <p:nvSpPr>
          <p:cNvPr id="5" name="Vierkante haak rechts 4">
            <a:extLst>
              <a:ext uri="{FF2B5EF4-FFF2-40B4-BE49-F238E27FC236}">
                <a16:creationId xmlns="" xmlns:a16="http://schemas.microsoft.com/office/drawing/2014/main" id="{91E97AE7-C568-46B5-8BCC-85CA0011F8AF}"/>
              </a:ext>
            </a:extLst>
          </p:cNvPr>
          <p:cNvSpPr/>
          <p:nvPr/>
        </p:nvSpPr>
        <p:spPr>
          <a:xfrm rot="5400000">
            <a:off x="4824933" y="1777449"/>
            <a:ext cx="288032" cy="316835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Vierkante haak rechts 5">
            <a:extLst>
              <a:ext uri="{FF2B5EF4-FFF2-40B4-BE49-F238E27FC236}">
                <a16:creationId xmlns="" xmlns:a16="http://schemas.microsoft.com/office/drawing/2014/main" id="{5745CFE2-6119-46E0-9444-7D2EC72E46E8}"/>
              </a:ext>
            </a:extLst>
          </p:cNvPr>
          <p:cNvSpPr/>
          <p:nvPr/>
        </p:nvSpPr>
        <p:spPr>
          <a:xfrm rot="5400000">
            <a:off x="1804805" y="2717761"/>
            <a:ext cx="288032" cy="186379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Vierkante haak rechts 6">
            <a:extLst>
              <a:ext uri="{FF2B5EF4-FFF2-40B4-BE49-F238E27FC236}">
                <a16:creationId xmlns="" xmlns:a16="http://schemas.microsoft.com/office/drawing/2014/main" id="{EB93C27D-07DE-4211-8595-1DE763595504}"/>
              </a:ext>
            </a:extLst>
          </p:cNvPr>
          <p:cNvSpPr/>
          <p:nvPr/>
        </p:nvSpPr>
        <p:spPr>
          <a:xfrm rot="5400000">
            <a:off x="3888829" y="3001585"/>
            <a:ext cx="288032" cy="1296144"/>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Vierkante haak rechts 7">
            <a:extLst>
              <a:ext uri="{FF2B5EF4-FFF2-40B4-BE49-F238E27FC236}">
                <a16:creationId xmlns="" xmlns:a16="http://schemas.microsoft.com/office/drawing/2014/main" id="{B87CDF64-D35C-4A17-85DA-DCCF3AE52D44}"/>
              </a:ext>
            </a:extLst>
          </p:cNvPr>
          <p:cNvSpPr/>
          <p:nvPr/>
        </p:nvSpPr>
        <p:spPr>
          <a:xfrm rot="5400000">
            <a:off x="6111295" y="2065481"/>
            <a:ext cx="288032" cy="316835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Vierkante haak rechts 8">
            <a:extLst>
              <a:ext uri="{FF2B5EF4-FFF2-40B4-BE49-F238E27FC236}">
                <a16:creationId xmlns="" xmlns:a16="http://schemas.microsoft.com/office/drawing/2014/main" id="{F72EBC6B-3E0E-4A4C-AFF7-322657ABE245}"/>
              </a:ext>
            </a:extLst>
          </p:cNvPr>
          <p:cNvSpPr/>
          <p:nvPr/>
        </p:nvSpPr>
        <p:spPr>
          <a:xfrm rot="5400000">
            <a:off x="9158491" y="3086670"/>
            <a:ext cx="288032" cy="1125973"/>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Vierkante haak rechts 9">
            <a:extLst>
              <a:ext uri="{FF2B5EF4-FFF2-40B4-BE49-F238E27FC236}">
                <a16:creationId xmlns="" xmlns:a16="http://schemas.microsoft.com/office/drawing/2014/main" id="{D7BB358D-F060-4141-9044-E595533BF16B}"/>
              </a:ext>
            </a:extLst>
          </p:cNvPr>
          <p:cNvSpPr/>
          <p:nvPr/>
        </p:nvSpPr>
        <p:spPr>
          <a:xfrm rot="5400000">
            <a:off x="2836392" y="2359763"/>
            <a:ext cx="288032" cy="3168353"/>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 name="Vierkante haak rechts 10">
            <a:extLst>
              <a:ext uri="{FF2B5EF4-FFF2-40B4-BE49-F238E27FC236}">
                <a16:creationId xmlns="" xmlns:a16="http://schemas.microsoft.com/office/drawing/2014/main" id="{53E2DF30-531C-4C4D-B080-CAA9C53EAFAD}"/>
              </a:ext>
            </a:extLst>
          </p:cNvPr>
          <p:cNvSpPr/>
          <p:nvPr/>
        </p:nvSpPr>
        <p:spPr>
          <a:xfrm rot="5400000">
            <a:off x="7474570" y="1709094"/>
            <a:ext cx="288032" cy="4493815"/>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Vierkante haak rechts 11">
            <a:extLst>
              <a:ext uri="{FF2B5EF4-FFF2-40B4-BE49-F238E27FC236}">
                <a16:creationId xmlns="" xmlns:a16="http://schemas.microsoft.com/office/drawing/2014/main" id="{A17BEFDB-72E6-4231-AFCD-C3D7C5F97281}"/>
              </a:ext>
            </a:extLst>
          </p:cNvPr>
          <p:cNvSpPr/>
          <p:nvPr/>
        </p:nvSpPr>
        <p:spPr>
          <a:xfrm rot="5400000">
            <a:off x="1912817" y="3235640"/>
            <a:ext cx="288032" cy="2079816"/>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Vierkante haak rechts 12">
            <a:extLst>
              <a:ext uri="{FF2B5EF4-FFF2-40B4-BE49-F238E27FC236}">
                <a16:creationId xmlns="" xmlns:a16="http://schemas.microsoft.com/office/drawing/2014/main" id="{F6B4C393-7365-4024-B02D-C3125C9DE853}"/>
              </a:ext>
            </a:extLst>
          </p:cNvPr>
          <p:cNvSpPr/>
          <p:nvPr/>
        </p:nvSpPr>
        <p:spPr>
          <a:xfrm rot="5400000">
            <a:off x="4549935" y="2703218"/>
            <a:ext cx="288032" cy="316835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ekstvak 13"/>
          <p:cNvSpPr txBox="1"/>
          <p:nvPr/>
        </p:nvSpPr>
        <p:spPr>
          <a:xfrm>
            <a:off x="9217421" y="5436853"/>
            <a:ext cx="1715114" cy="369332"/>
          </a:xfrm>
          <a:prstGeom prst="rect">
            <a:avLst/>
          </a:prstGeom>
          <a:noFill/>
        </p:spPr>
        <p:txBody>
          <a:bodyPr wrap="square" rtlCol="0">
            <a:spAutoFit/>
          </a:bodyPr>
          <a:lstStyle/>
          <a:p>
            <a:r>
              <a:rPr lang="nl-NL" dirty="0" err="1"/>
              <a:t>HvJ</a:t>
            </a:r>
            <a:r>
              <a:rPr lang="nl-NL" dirty="0"/>
              <a:t> 51, 52, 59</a:t>
            </a:r>
          </a:p>
        </p:txBody>
      </p:sp>
    </p:spTree>
    <p:extLst>
      <p:ext uri="{BB962C8B-B14F-4D97-AF65-F5344CB8AC3E}">
        <p14:creationId xmlns:p14="http://schemas.microsoft.com/office/powerpoint/2010/main" val="84723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1B9D480-9F94-4051-954B-D64F9D9F1BB9}"/>
              </a:ext>
            </a:extLst>
          </p:cNvPr>
          <p:cNvSpPr>
            <a:spLocks noGrp="1"/>
          </p:cNvSpPr>
          <p:nvPr>
            <p:ph type="title"/>
          </p:nvPr>
        </p:nvSpPr>
        <p:spPr/>
        <p:txBody>
          <a:bodyPr/>
          <a:lstStyle/>
          <a:p>
            <a:r>
              <a:rPr lang="nl-NL" dirty="0"/>
              <a:t>‘Verduidelijkingen’ </a:t>
            </a:r>
            <a:r>
              <a:rPr lang="nl-NL" dirty="0" err="1"/>
              <a:t>HvJ</a:t>
            </a:r>
            <a:r>
              <a:rPr lang="nl-NL" dirty="0"/>
              <a:t> 						1/2</a:t>
            </a:r>
          </a:p>
        </p:txBody>
      </p:sp>
      <p:sp>
        <p:nvSpPr>
          <p:cNvPr id="3" name="Tijdelijke aanduiding voor inhoud 2">
            <a:extLst>
              <a:ext uri="{FF2B5EF4-FFF2-40B4-BE49-F238E27FC236}">
                <a16:creationId xmlns="" xmlns:a16="http://schemas.microsoft.com/office/drawing/2014/main" id="{49BA9517-21FA-4B14-BE96-89A4C3C00ED3}"/>
              </a:ext>
            </a:extLst>
          </p:cNvPr>
          <p:cNvSpPr>
            <a:spLocks noGrp="1"/>
          </p:cNvSpPr>
          <p:nvPr>
            <p:ph idx="1"/>
          </p:nvPr>
        </p:nvSpPr>
        <p:spPr/>
        <p:txBody>
          <a:bodyPr/>
          <a:lstStyle/>
          <a:p>
            <a:r>
              <a:rPr lang="nl-NL" i="1" dirty="0"/>
              <a:t>… moet hebben ondergaan… [ = voltooid tegenwoordige tijd, btw]</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Oud gebouw, géén ‘verbouwing’ =</a:t>
            </a:r>
            <a:br>
              <a:rPr lang="nl-NL" dirty="0"/>
            </a:br>
            <a:r>
              <a:rPr lang="nl-NL" dirty="0"/>
              <a:t>bezig zijn met de vervaardiging van een nieuw gebouw, dat deels gesloopt en gedeeltelijk in gebruik is (</a:t>
            </a:r>
            <a:r>
              <a:rPr lang="nl-NL" i="1" dirty="0"/>
              <a:t>Komen en zonen</a:t>
            </a:r>
            <a:r>
              <a:rPr lang="nl-NL" dirty="0"/>
              <a: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‘Het begrip ‘verbouwing’ omvat dus met name het geval waarin voltooide of voldoende gevorderde werkzaamheden hebben plaatsgevonden waarna het betrokken gebouw voor andere doeleinden zal worden gebruikt.’</a:t>
            </a:r>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 xmlns:a16="http://schemas.microsoft.com/office/drawing/2014/main" id="{75FC8DA5-F07A-4FCF-9F92-A2F7941333B6}"/>
              </a:ext>
            </a:extLst>
          </p:cNvPr>
          <p:cNvSpPr>
            <a:spLocks noGrp="1"/>
          </p:cNvSpPr>
          <p:nvPr>
            <p:ph type="sldNum" sz="quarter" idx="12"/>
          </p:nvPr>
        </p:nvSpPr>
        <p:spPr/>
        <p:txBody>
          <a:bodyPr/>
          <a:lstStyle/>
          <a:p>
            <a:fld id="{34A0F559-C120-4789-B420-3451E346105D}" type="slidenum">
              <a:rPr lang="en-US" smtClean="0"/>
              <a:t>14</a:t>
            </a:fld>
            <a:endParaRPr lang="en-US"/>
          </a:p>
        </p:txBody>
      </p:sp>
      <p:sp>
        <p:nvSpPr>
          <p:cNvPr id="5" name="Vierkante haak rechts 4">
            <a:extLst>
              <a:ext uri="{FF2B5EF4-FFF2-40B4-BE49-F238E27FC236}">
                <a16:creationId xmlns="" xmlns:a16="http://schemas.microsoft.com/office/drawing/2014/main" id="{ED753601-3FA0-4418-94A1-3C80FB173B43}"/>
              </a:ext>
            </a:extLst>
          </p:cNvPr>
          <p:cNvSpPr/>
          <p:nvPr/>
        </p:nvSpPr>
        <p:spPr>
          <a:xfrm rot="5400000">
            <a:off x="2268649" y="2844043"/>
            <a:ext cx="288032" cy="295232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Vierkante haak rechts 8">
            <a:extLst>
              <a:ext uri="{FF2B5EF4-FFF2-40B4-BE49-F238E27FC236}">
                <a16:creationId xmlns="" xmlns:a16="http://schemas.microsoft.com/office/drawing/2014/main" id="{EA95EA9C-72AE-4FE2-8FD4-652166A9B6C6}"/>
              </a:ext>
            </a:extLst>
          </p:cNvPr>
          <p:cNvSpPr/>
          <p:nvPr/>
        </p:nvSpPr>
        <p:spPr>
          <a:xfrm rot="5400000">
            <a:off x="9315584" y="3367934"/>
            <a:ext cx="288032" cy="1224136"/>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Vierkante haak rechts 6">
            <a:extLst>
              <a:ext uri="{FF2B5EF4-FFF2-40B4-BE49-F238E27FC236}">
                <a16:creationId xmlns="" xmlns:a16="http://schemas.microsoft.com/office/drawing/2014/main" id="{FB93563B-027B-4F3E-8B0E-3E5ED32B0A87}"/>
              </a:ext>
            </a:extLst>
          </p:cNvPr>
          <p:cNvSpPr/>
          <p:nvPr/>
        </p:nvSpPr>
        <p:spPr>
          <a:xfrm rot="5400000">
            <a:off x="5509009" y="3348099"/>
            <a:ext cx="288032" cy="2520280"/>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Vierkante haak rechts 7">
            <a:extLst>
              <a:ext uri="{FF2B5EF4-FFF2-40B4-BE49-F238E27FC236}">
                <a16:creationId xmlns="" xmlns:a16="http://schemas.microsoft.com/office/drawing/2014/main" id="{C4160578-63AE-4F0F-B065-789E4ACDC5F8}"/>
              </a:ext>
            </a:extLst>
          </p:cNvPr>
          <p:cNvSpPr/>
          <p:nvPr/>
        </p:nvSpPr>
        <p:spPr>
          <a:xfrm rot="5400000">
            <a:off x="5905053" y="3331930"/>
            <a:ext cx="288032" cy="1296144"/>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Tekstvak 9"/>
          <p:cNvSpPr txBox="1"/>
          <p:nvPr/>
        </p:nvSpPr>
        <p:spPr>
          <a:xfrm>
            <a:off x="9712186" y="5458533"/>
            <a:ext cx="1440160" cy="369332"/>
          </a:xfrm>
          <a:prstGeom prst="rect">
            <a:avLst/>
          </a:prstGeom>
          <a:noFill/>
        </p:spPr>
        <p:txBody>
          <a:bodyPr wrap="square" rtlCol="0">
            <a:spAutoFit/>
          </a:bodyPr>
          <a:lstStyle/>
          <a:p>
            <a:r>
              <a:rPr lang="nl-NL" dirty="0" err="1"/>
              <a:t>HvJ</a:t>
            </a:r>
            <a:r>
              <a:rPr lang="nl-NL" dirty="0"/>
              <a:t> 53, 54</a:t>
            </a:r>
          </a:p>
        </p:txBody>
      </p:sp>
    </p:spTree>
    <p:extLst>
      <p:ext uri="{BB962C8B-B14F-4D97-AF65-F5344CB8AC3E}">
        <p14:creationId xmlns:p14="http://schemas.microsoft.com/office/powerpoint/2010/main" val="168198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1B9D480-9F94-4051-954B-D64F9D9F1BB9}"/>
              </a:ext>
            </a:extLst>
          </p:cNvPr>
          <p:cNvSpPr>
            <a:spLocks noGrp="1"/>
          </p:cNvSpPr>
          <p:nvPr>
            <p:ph type="title"/>
          </p:nvPr>
        </p:nvSpPr>
        <p:spPr>
          <a:xfrm>
            <a:off x="616649" y="388985"/>
            <a:ext cx="9903158" cy="735231"/>
          </a:xfrm>
        </p:spPr>
        <p:txBody>
          <a:bodyPr>
            <a:normAutofit fontScale="90000"/>
          </a:bodyPr>
          <a:lstStyle/>
          <a:p>
            <a:r>
              <a:rPr lang="nl-NL" dirty="0"/>
              <a:t>‘Verduidelijkingen’ </a:t>
            </a:r>
            <a:r>
              <a:rPr lang="nl-NL" dirty="0" err="1"/>
              <a:t>HvJ</a:t>
            </a:r>
            <a:r>
              <a:rPr lang="nl-NL" dirty="0"/>
              <a:t> 55						2/2</a:t>
            </a:r>
          </a:p>
        </p:txBody>
      </p:sp>
      <p:sp>
        <p:nvSpPr>
          <p:cNvPr id="3" name="Tijdelijke aanduiding voor inhoud 2">
            <a:extLst>
              <a:ext uri="{FF2B5EF4-FFF2-40B4-BE49-F238E27FC236}">
                <a16:creationId xmlns="" xmlns:a16="http://schemas.microsoft.com/office/drawing/2014/main" id="{49BA9517-21FA-4B14-BE96-89A4C3C00ED3}"/>
              </a:ext>
            </a:extLst>
          </p:cNvPr>
          <p:cNvSpPr>
            <a:spLocks noGrp="1"/>
          </p:cNvSpPr>
          <p:nvPr>
            <p:ph idx="1"/>
          </p:nvPr>
        </p:nvSpPr>
        <p:spPr/>
        <p:txBody>
          <a:bodyPr/>
          <a:lstStyle/>
          <a:p>
            <a:pPr marL="342900" indent="-342900">
              <a:buFont typeface="Arial" panose="020B0604020202020204" pitchFamily="34" charset="0"/>
              <a:buChar char="•"/>
            </a:pPr>
            <a:r>
              <a:rPr lang="nl-NL" dirty="0"/>
              <a:t>Doel btw-</a:t>
            </a:r>
            <a:r>
              <a:rPr lang="nl-NL" dirty="0" err="1"/>
              <a:t>rl</a:t>
            </a:r>
            <a:r>
              <a:rPr lang="nl-NL" dirty="0"/>
              <a:t>: handelingen belasten die de waarde verhogen =&gt;</a:t>
            </a:r>
          </a:p>
          <a:p>
            <a:pPr marL="342900" indent="-342900">
              <a:buFont typeface="Arial" panose="020B0604020202020204" pitchFamily="34" charset="0"/>
              <a:buChar char="•"/>
            </a:pPr>
            <a:endParaRPr lang="nl-NL" dirty="0"/>
          </a:p>
          <a:p>
            <a:pPr marL="342900" indent="-342900">
              <a:buFont typeface="Wingdings" panose="05000000000000000000" pitchFamily="2" charset="2"/>
              <a:buChar char="ü"/>
            </a:pPr>
            <a:r>
              <a:rPr lang="nl-NL" dirty="0"/>
              <a:t>Toegevoegde waarde van </a:t>
            </a:r>
            <a:r>
              <a:rPr lang="nl-NL" b="1" dirty="0"/>
              <a:t>‘nieuw gebouwen’ </a:t>
            </a:r>
            <a:r>
              <a:rPr lang="nl-NL" dirty="0"/>
              <a:t>resulteert uit bouwwerkzaamheden die de materiële werkelijkheid ingrijpend wijzigen doordat zij doordat zij de overgang bewerkstelligen van een onbebouwd stuk grond of een nog niet eens bouwrijp gemaakt stuk grond naar een bewoonbaar gebouw</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Wingdings" panose="05000000000000000000" pitchFamily="2" charset="2"/>
              <a:buChar char="ü"/>
            </a:pPr>
            <a:r>
              <a:rPr lang="nl-NL" dirty="0"/>
              <a:t>Voor een </a:t>
            </a:r>
            <a:r>
              <a:rPr lang="nl-NL" b="1" dirty="0"/>
              <a:t>‘oud gebouw</a:t>
            </a:r>
            <a:r>
              <a:rPr lang="nl-NL" dirty="0"/>
              <a:t>’ ontstaat die toegevoegde waarde wanneer het dermate ingrijpend wordt verbouwd, dat het op één lijn kan worden gesteld met een ‘nieuw gebouw’ </a:t>
            </a:r>
            <a:br>
              <a:rPr lang="nl-NL" dirty="0"/>
            </a:br>
            <a:endParaRPr lang="nl-NL" dirty="0"/>
          </a:p>
        </p:txBody>
      </p:sp>
      <p:sp>
        <p:nvSpPr>
          <p:cNvPr id="4" name="Tijdelijke aanduiding voor dianummer 3">
            <a:extLst>
              <a:ext uri="{FF2B5EF4-FFF2-40B4-BE49-F238E27FC236}">
                <a16:creationId xmlns="" xmlns:a16="http://schemas.microsoft.com/office/drawing/2014/main" id="{75FC8DA5-F07A-4FCF-9F92-A2F7941333B6}"/>
              </a:ext>
            </a:extLst>
          </p:cNvPr>
          <p:cNvSpPr>
            <a:spLocks noGrp="1"/>
          </p:cNvSpPr>
          <p:nvPr>
            <p:ph type="sldNum" sz="quarter" idx="12"/>
          </p:nvPr>
        </p:nvSpPr>
        <p:spPr/>
        <p:txBody>
          <a:bodyPr/>
          <a:lstStyle/>
          <a:p>
            <a:fld id="{34A0F559-C120-4789-B420-3451E346105D}" type="slidenum">
              <a:rPr lang="en-US" smtClean="0"/>
              <a:t>15</a:t>
            </a:fld>
            <a:endParaRPr lang="en-US"/>
          </a:p>
        </p:txBody>
      </p:sp>
      <p:sp>
        <p:nvSpPr>
          <p:cNvPr id="5" name="Vierkante haak rechts 4">
            <a:extLst>
              <a:ext uri="{FF2B5EF4-FFF2-40B4-BE49-F238E27FC236}">
                <a16:creationId xmlns="" xmlns:a16="http://schemas.microsoft.com/office/drawing/2014/main" id="{ED753601-3FA0-4418-94A1-3C80FB173B43}"/>
              </a:ext>
            </a:extLst>
          </p:cNvPr>
          <p:cNvSpPr/>
          <p:nvPr/>
        </p:nvSpPr>
        <p:spPr>
          <a:xfrm rot="5400000">
            <a:off x="5797041" y="353832"/>
            <a:ext cx="288032" cy="5400600"/>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Vierkante haak rechts 8">
            <a:extLst>
              <a:ext uri="{FF2B5EF4-FFF2-40B4-BE49-F238E27FC236}">
                <a16:creationId xmlns="" xmlns:a16="http://schemas.microsoft.com/office/drawing/2014/main" id="{EA95EA9C-72AE-4FE2-8FD4-652166A9B6C6}"/>
              </a:ext>
            </a:extLst>
          </p:cNvPr>
          <p:cNvSpPr/>
          <p:nvPr/>
        </p:nvSpPr>
        <p:spPr>
          <a:xfrm rot="5400000">
            <a:off x="1577103" y="2342582"/>
            <a:ext cx="288032" cy="1518219"/>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Vierkante haak rechts 9">
            <a:extLst>
              <a:ext uri="{FF2B5EF4-FFF2-40B4-BE49-F238E27FC236}">
                <a16:creationId xmlns="" xmlns:a16="http://schemas.microsoft.com/office/drawing/2014/main" id="{1A8E3370-0E70-447B-A06B-B62C5F9F410C}"/>
              </a:ext>
            </a:extLst>
          </p:cNvPr>
          <p:cNvSpPr/>
          <p:nvPr/>
        </p:nvSpPr>
        <p:spPr>
          <a:xfrm rot="5400000">
            <a:off x="9160801" y="1886615"/>
            <a:ext cx="288032" cy="1758969"/>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 name="Vierkante haak rechts 10">
            <a:extLst>
              <a:ext uri="{FF2B5EF4-FFF2-40B4-BE49-F238E27FC236}">
                <a16:creationId xmlns="" xmlns:a16="http://schemas.microsoft.com/office/drawing/2014/main" id="{F1C35653-2EAC-4369-A8BB-6B099C02755D}"/>
              </a:ext>
            </a:extLst>
          </p:cNvPr>
          <p:cNvSpPr/>
          <p:nvPr/>
        </p:nvSpPr>
        <p:spPr>
          <a:xfrm rot="5400000">
            <a:off x="2122933" y="3384104"/>
            <a:ext cx="288032" cy="244827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Vierkante haak rechts 11">
            <a:extLst>
              <a:ext uri="{FF2B5EF4-FFF2-40B4-BE49-F238E27FC236}">
                <a16:creationId xmlns="" xmlns:a16="http://schemas.microsoft.com/office/drawing/2014/main" id="{95BDF40E-EF56-45A6-9A93-704B4C6526A3}"/>
              </a:ext>
            </a:extLst>
          </p:cNvPr>
          <p:cNvSpPr/>
          <p:nvPr/>
        </p:nvSpPr>
        <p:spPr>
          <a:xfrm rot="5400000">
            <a:off x="2966349" y="3883953"/>
            <a:ext cx="288032" cy="204347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p:cNvSpPr txBox="1"/>
          <p:nvPr/>
        </p:nvSpPr>
        <p:spPr>
          <a:xfrm>
            <a:off x="10082076" y="5367198"/>
            <a:ext cx="1368152" cy="369332"/>
          </a:xfrm>
          <a:prstGeom prst="rect">
            <a:avLst/>
          </a:prstGeom>
          <a:noFill/>
        </p:spPr>
        <p:txBody>
          <a:bodyPr wrap="square" rtlCol="0">
            <a:spAutoFit/>
          </a:bodyPr>
          <a:lstStyle/>
          <a:p>
            <a:r>
              <a:rPr lang="nl-NL" dirty="0" err="1"/>
              <a:t>HvJ</a:t>
            </a:r>
            <a:r>
              <a:rPr lang="nl-NL" dirty="0"/>
              <a:t> 55</a:t>
            </a:r>
          </a:p>
        </p:txBody>
      </p:sp>
    </p:spTree>
    <p:extLst>
      <p:ext uri="{BB962C8B-B14F-4D97-AF65-F5344CB8AC3E}">
        <p14:creationId xmlns:p14="http://schemas.microsoft.com/office/powerpoint/2010/main" val="234641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 xmlns:a16="http://schemas.microsoft.com/office/drawing/2014/main" id="{E0E5DF0D-8C4A-424E-9983-DCB7A0F5B37B}"/>
              </a:ext>
            </a:extLst>
          </p:cNvPr>
          <p:cNvSpPr>
            <a:spLocks noGrp="1"/>
          </p:cNvSpPr>
          <p:nvPr>
            <p:ph type="sldNum" sz="quarter" idx="12"/>
          </p:nvPr>
        </p:nvSpPr>
        <p:spPr/>
        <p:txBody>
          <a:bodyPr/>
          <a:lstStyle/>
          <a:p>
            <a:fld id="{34A0F559-C120-4789-B420-3451E346105D}" type="slidenum">
              <a:rPr lang="en-US" smtClean="0"/>
              <a:t>16</a:t>
            </a:fld>
            <a:endParaRPr lang="en-US"/>
          </a:p>
        </p:txBody>
      </p:sp>
      <p:sp>
        <p:nvSpPr>
          <p:cNvPr id="5" name="Rechthoek: afgeronde hoeken 4">
            <a:extLst>
              <a:ext uri="{FF2B5EF4-FFF2-40B4-BE49-F238E27FC236}">
                <a16:creationId xmlns="" xmlns:a16="http://schemas.microsoft.com/office/drawing/2014/main" id="{39268869-C044-4AF7-A1AC-F9C73242D771}"/>
              </a:ext>
            </a:extLst>
          </p:cNvPr>
          <p:cNvSpPr/>
          <p:nvPr/>
        </p:nvSpPr>
        <p:spPr>
          <a:xfrm>
            <a:off x="4818968" y="215751"/>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Gebouw</a:t>
            </a:r>
            <a:endParaRPr lang="nl-NL" dirty="0"/>
          </a:p>
        </p:txBody>
      </p:sp>
      <p:sp>
        <p:nvSpPr>
          <p:cNvPr id="6" name="Rechthoek: afgeronde hoeken 5">
            <a:extLst>
              <a:ext uri="{FF2B5EF4-FFF2-40B4-BE49-F238E27FC236}">
                <a16:creationId xmlns="" xmlns:a16="http://schemas.microsoft.com/office/drawing/2014/main" id="{EC105ABD-03B7-4522-AD04-B448CFC1AB36}"/>
              </a:ext>
            </a:extLst>
          </p:cNvPr>
          <p:cNvSpPr/>
          <p:nvPr/>
        </p:nvSpPr>
        <p:spPr>
          <a:xfrm>
            <a:off x="697235" y="1651194"/>
            <a:ext cx="241224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Oud gebouw</a:t>
            </a:r>
          </a:p>
          <a:p>
            <a:pPr algn="ctr"/>
            <a:r>
              <a:rPr lang="nl-NL" sz="2800" strike="sngStrike" dirty="0">
                <a:solidFill>
                  <a:srgbClr val="FF0000"/>
                </a:solidFill>
              </a:rPr>
              <a:t>btw</a:t>
            </a:r>
          </a:p>
        </p:txBody>
      </p:sp>
      <p:sp>
        <p:nvSpPr>
          <p:cNvPr id="7" name="Rechthoek: afgeronde hoeken 6">
            <a:extLst>
              <a:ext uri="{FF2B5EF4-FFF2-40B4-BE49-F238E27FC236}">
                <a16:creationId xmlns="" xmlns:a16="http://schemas.microsoft.com/office/drawing/2014/main" id="{E2D45875-D79D-48C9-AA99-1432CF0EF1F1}"/>
              </a:ext>
            </a:extLst>
          </p:cNvPr>
          <p:cNvSpPr/>
          <p:nvPr/>
        </p:nvSpPr>
        <p:spPr>
          <a:xfrm>
            <a:off x="8347648" y="1630825"/>
            <a:ext cx="292312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‘Nieuw gebouw’</a:t>
            </a:r>
          </a:p>
          <a:p>
            <a:pPr algn="ctr"/>
            <a:r>
              <a:rPr lang="nl-NL" sz="2800" dirty="0"/>
              <a:t>btw</a:t>
            </a:r>
            <a:endParaRPr lang="nl-NL" dirty="0"/>
          </a:p>
        </p:txBody>
      </p:sp>
      <p:cxnSp>
        <p:nvCxnSpPr>
          <p:cNvPr id="11" name="Rechte verbindingslijn 10">
            <a:extLst>
              <a:ext uri="{FF2B5EF4-FFF2-40B4-BE49-F238E27FC236}">
                <a16:creationId xmlns="" xmlns:a16="http://schemas.microsoft.com/office/drawing/2014/main" id="{44083D03-1832-44D6-BBE2-62047AB80B66}"/>
              </a:ext>
            </a:extLst>
          </p:cNvPr>
          <p:cNvCxnSpPr>
            <a:cxnSpLocks/>
          </p:cNvCxnSpPr>
          <p:nvPr/>
        </p:nvCxnSpPr>
        <p:spPr>
          <a:xfrm flipV="1">
            <a:off x="2376661" y="607078"/>
            <a:ext cx="2923121" cy="1044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 xmlns:a16="http://schemas.microsoft.com/office/drawing/2014/main" id="{69AC9BD6-180F-4BBB-9621-9CD5E2D74D42}"/>
              </a:ext>
            </a:extLst>
          </p:cNvPr>
          <p:cNvCxnSpPr>
            <a:cxnSpLocks/>
          </p:cNvCxnSpPr>
          <p:nvPr/>
        </p:nvCxnSpPr>
        <p:spPr>
          <a:xfrm>
            <a:off x="6979208" y="793900"/>
            <a:ext cx="2814277" cy="8369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hthoek: afgeronde hoeken 13">
            <a:extLst>
              <a:ext uri="{FF2B5EF4-FFF2-40B4-BE49-F238E27FC236}">
                <a16:creationId xmlns="" xmlns:a16="http://schemas.microsoft.com/office/drawing/2014/main" id="{4ED900A5-1EB7-4897-AA08-E37F486AE87C}"/>
              </a:ext>
            </a:extLst>
          </p:cNvPr>
          <p:cNvSpPr/>
          <p:nvPr/>
        </p:nvSpPr>
        <p:spPr>
          <a:xfrm>
            <a:off x="673980" y="4261301"/>
            <a:ext cx="2435501"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Verbouwing</a:t>
            </a:r>
          </a:p>
          <a:p>
            <a:pPr algn="ctr"/>
            <a:r>
              <a:rPr lang="nl-NL" sz="2800" dirty="0"/>
              <a:t>12 lid 2</a:t>
            </a:r>
          </a:p>
        </p:txBody>
      </p:sp>
      <p:sp>
        <p:nvSpPr>
          <p:cNvPr id="20" name="Bijschrift: lijn 19">
            <a:extLst>
              <a:ext uri="{FF2B5EF4-FFF2-40B4-BE49-F238E27FC236}">
                <a16:creationId xmlns="" xmlns:a16="http://schemas.microsoft.com/office/drawing/2014/main" id="{F788F6D9-3C8B-487A-9C81-02A968B4DD36}"/>
              </a:ext>
            </a:extLst>
          </p:cNvPr>
          <p:cNvSpPr/>
          <p:nvPr/>
        </p:nvSpPr>
        <p:spPr>
          <a:xfrm>
            <a:off x="3548973" y="4197488"/>
            <a:ext cx="4700229" cy="1224136"/>
          </a:xfrm>
          <a:prstGeom prst="borderCallout1">
            <a:avLst>
              <a:gd name="adj1" fmla="val 47876"/>
              <a:gd name="adj2" fmla="val -1128"/>
              <a:gd name="adj3" fmla="val 67021"/>
              <a:gd name="adj4" fmla="val -779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Verbouwing genereert toegevoegde waarde ten opzichte van aanvankelijke constructie</a:t>
            </a:r>
          </a:p>
          <a:p>
            <a:endParaRPr lang="nl-NL" dirty="0">
              <a:solidFill>
                <a:schemeClr val="tx1"/>
              </a:solidFill>
            </a:endParaRPr>
          </a:p>
          <a:p>
            <a:r>
              <a:rPr lang="nl-NL" dirty="0">
                <a:solidFill>
                  <a:schemeClr val="tx1"/>
                </a:solidFill>
              </a:rPr>
              <a:t> =&gt; ‘op één lijn met ‘nieuw gebouw’’</a:t>
            </a:r>
          </a:p>
        </p:txBody>
      </p:sp>
      <p:cxnSp>
        <p:nvCxnSpPr>
          <p:cNvPr id="26" name="Rechte verbindingslijn 25">
            <a:extLst>
              <a:ext uri="{FF2B5EF4-FFF2-40B4-BE49-F238E27FC236}">
                <a16:creationId xmlns="" xmlns:a16="http://schemas.microsoft.com/office/drawing/2014/main" id="{2FADE76C-A410-4981-A7CD-08801A6A9282}"/>
              </a:ext>
            </a:extLst>
          </p:cNvPr>
          <p:cNvCxnSpPr>
            <a:cxnSpLocks/>
            <a:stCxn id="14" idx="0"/>
            <a:endCxn id="6" idx="2"/>
          </p:cNvCxnSpPr>
          <p:nvPr/>
        </p:nvCxnSpPr>
        <p:spPr>
          <a:xfrm flipV="1">
            <a:off x="1891731" y="2875330"/>
            <a:ext cx="11627" cy="1385971"/>
          </a:xfrm>
          <a:prstGeom prst="line">
            <a:avLst/>
          </a:prstGeom>
        </p:spPr>
        <p:style>
          <a:lnRef idx="1">
            <a:schemeClr val="accent1"/>
          </a:lnRef>
          <a:fillRef idx="0">
            <a:schemeClr val="accent1"/>
          </a:fillRef>
          <a:effectRef idx="0">
            <a:schemeClr val="accent1"/>
          </a:effectRef>
          <a:fontRef idx="minor">
            <a:schemeClr val="tx1"/>
          </a:fontRef>
        </p:style>
      </p:cxnSp>
      <p:sp>
        <p:nvSpPr>
          <p:cNvPr id="2" name="Bijschrift: lijn 1">
            <a:extLst>
              <a:ext uri="{FF2B5EF4-FFF2-40B4-BE49-F238E27FC236}">
                <a16:creationId xmlns="" xmlns:a16="http://schemas.microsoft.com/office/drawing/2014/main" id="{70936A2B-CC0D-4E31-B266-74E38253F014}"/>
              </a:ext>
            </a:extLst>
          </p:cNvPr>
          <p:cNvSpPr/>
          <p:nvPr/>
        </p:nvSpPr>
        <p:spPr>
          <a:xfrm>
            <a:off x="8535516" y="3331674"/>
            <a:ext cx="2718602" cy="2153763"/>
          </a:xfrm>
          <a:prstGeom prst="borderCallout1">
            <a:avLst>
              <a:gd name="adj1" fmla="val -2806"/>
              <a:gd name="adj2" fmla="val 17071"/>
              <a:gd name="adj3" fmla="val -17298"/>
              <a:gd name="adj4" fmla="val 5200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Waarde toevoegen </a:t>
            </a:r>
            <a:br>
              <a:rPr lang="nl-NL" dirty="0">
                <a:solidFill>
                  <a:schemeClr val="tx1"/>
                </a:solidFill>
              </a:rPr>
            </a:br>
            <a:r>
              <a:rPr lang="nl-NL" dirty="0">
                <a:solidFill>
                  <a:schemeClr val="tx1"/>
                </a:solidFill>
              </a:rPr>
              <a:t>van:</a:t>
            </a:r>
          </a:p>
          <a:p>
            <a:pPr marL="285750" indent="-285750">
              <a:buFontTx/>
              <a:buChar char="-"/>
            </a:pPr>
            <a:r>
              <a:rPr lang="nl-NL" dirty="0">
                <a:solidFill>
                  <a:schemeClr val="tx1"/>
                </a:solidFill>
              </a:rPr>
              <a:t>onbebouwd stuk grond</a:t>
            </a:r>
          </a:p>
          <a:p>
            <a:pPr marL="285750" indent="-285750">
              <a:buFontTx/>
              <a:buChar char="-"/>
            </a:pPr>
            <a:r>
              <a:rPr lang="nl-NL" dirty="0">
                <a:solidFill>
                  <a:schemeClr val="tx1"/>
                </a:solidFill>
              </a:rPr>
              <a:t>niet bouwrijp gemaakte grond</a:t>
            </a:r>
          </a:p>
          <a:p>
            <a:r>
              <a:rPr lang="nl-NL" dirty="0">
                <a:solidFill>
                  <a:schemeClr val="tx1"/>
                </a:solidFill>
              </a:rPr>
              <a:t>naar:</a:t>
            </a:r>
          </a:p>
          <a:p>
            <a:r>
              <a:rPr lang="nl-NL" dirty="0">
                <a:solidFill>
                  <a:schemeClr val="tx1"/>
                </a:solidFill>
              </a:rPr>
              <a:t>bewoonbaar gebouw</a:t>
            </a:r>
          </a:p>
        </p:txBody>
      </p:sp>
      <p:sp>
        <p:nvSpPr>
          <p:cNvPr id="3" name="Tekstvak 2"/>
          <p:cNvSpPr txBox="1"/>
          <p:nvPr/>
        </p:nvSpPr>
        <p:spPr>
          <a:xfrm rot="20402007">
            <a:off x="5340464" y="2974481"/>
            <a:ext cx="1117243" cy="379619"/>
          </a:xfrm>
          <a:prstGeom prst="rect">
            <a:avLst/>
          </a:prstGeom>
          <a:noFill/>
        </p:spPr>
        <p:txBody>
          <a:bodyPr wrap="square" rtlCol="0">
            <a:spAutoFit/>
          </a:bodyPr>
          <a:lstStyle/>
          <a:p>
            <a:r>
              <a:rPr lang="nl-NL" dirty="0" err="1"/>
              <a:t>HvJ</a:t>
            </a:r>
            <a:r>
              <a:rPr lang="nl-NL" dirty="0"/>
              <a:t> 55</a:t>
            </a:r>
          </a:p>
        </p:txBody>
      </p:sp>
      <p:cxnSp>
        <p:nvCxnSpPr>
          <p:cNvPr id="13" name="Rechte verbindingslijn met pijl 12"/>
          <p:cNvCxnSpPr/>
          <p:nvPr/>
        </p:nvCxnSpPr>
        <p:spPr>
          <a:xfrm flipV="1">
            <a:off x="3097854" y="2484003"/>
            <a:ext cx="5249794" cy="1904424"/>
          </a:xfrm>
          <a:prstGeom prst="straightConnector1">
            <a:avLst/>
          </a:prstGeom>
          <a:ln w="76200">
            <a:solidFill>
              <a:srgbClr val="00B05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6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 xmlns:a16="http://schemas.microsoft.com/office/drawing/2014/main" id="{09E6E5FF-C5CC-48D6-A8B6-08245148D9A5}"/>
              </a:ext>
            </a:extLst>
          </p:cNvPr>
          <p:cNvSpPr>
            <a:spLocks noGrp="1"/>
          </p:cNvSpPr>
          <p:nvPr>
            <p:ph type="sldNum" sz="quarter" idx="12"/>
          </p:nvPr>
        </p:nvSpPr>
        <p:spPr/>
        <p:txBody>
          <a:bodyPr/>
          <a:lstStyle/>
          <a:p>
            <a:fld id="{34A0F559-C120-4789-B420-3451E346105D}" type="slidenum">
              <a:rPr lang="en-US" smtClean="0"/>
              <a:t>17</a:t>
            </a:fld>
            <a:endParaRPr lang="en-US"/>
          </a:p>
        </p:txBody>
      </p:sp>
      <p:graphicFrame>
        <p:nvGraphicFramePr>
          <p:cNvPr id="5" name="Tabel 4">
            <a:extLst>
              <a:ext uri="{FF2B5EF4-FFF2-40B4-BE49-F238E27FC236}">
                <a16:creationId xmlns="" xmlns:a16="http://schemas.microsoft.com/office/drawing/2014/main" id="{079693AD-25C8-4376-A18E-A54A11A9C7EB}"/>
              </a:ext>
            </a:extLst>
          </p:cNvPr>
          <p:cNvGraphicFramePr>
            <a:graphicFrameLocks noGrp="1"/>
          </p:cNvGraphicFramePr>
          <p:nvPr>
            <p:extLst>
              <p:ext uri="{D42A27DB-BD31-4B8C-83A1-F6EECF244321}">
                <p14:modId xmlns:p14="http://schemas.microsoft.com/office/powerpoint/2010/main" val="1631846964"/>
              </p:ext>
            </p:extLst>
          </p:nvPr>
        </p:nvGraphicFramePr>
        <p:xfrm>
          <a:off x="288429" y="71735"/>
          <a:ext cx="10729192" cy="5664801"/>
        </p:xfrm>
        <a:graphic>
          <a:graphicData uri="http://schemas.openxmlformats.org/drawingml/2006/table">
            <a:tbl>
              <a:tblPr firstRow="1" firstCol="1" bandRow="1">
                <a:tableStyleId>{B301B821-A1FF-4177-AEE7-76D212191A09}</a:tableStyleId>
              </a:tblPr>
              <a:tblGrid>
                <a:gridCol w="5364596">
                  <a:extLst>
                    <a:ext uri="{9D8B030D-6E8A-4147-A177-3AD203B41FA5}">
                      <a16:colId xmlns="" xmlns:a16="http://schemas.microsoft.com/office/drawing/2014/main" val="4217947271"/>
                    </a:ext>
                  </a:extLst>
                </a:gridCol>
                <a:gridCol w="5364596">
                  <a:extLst>
                    <a:ext uri="{9D8B030D-6E8A-4147-A177-3AD203B41FA5}">
                      <a16:colId xmlns="" xmlns:a16="http://schemas.microsoft.com/office/drawing/2014/main" val="1914412324"/>
                    </a:ext>
                  </a:extLst>
                </a:gridCol>
              </a:tblGrid>
              <a:tr h="364173">
                <a:tc>
                  <a:txBody>
                    <a:bodyPr/>
                    <a:lstStyle/>
                    <a:p>
                      <a:pPr>
                        <a:lnSpc>
                          <a:spcPct val="107000"/>
                        </a:lnSpc>
                        <a:spcAft>
                          <a:spcPts val="0"/>
                        </a:spcAft>
                      </a:pPr>
                      <a:r>
                        <a:rPr lang="nl-NL" sz="1600" dirty="0">
                          <a:effectLst/>
                        </a:rPr>
                        <a:t>A-G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600">
                          <a:effectLst/>
                        </a:rPr>
                        <a:t>HvJ</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57342122"/>
                  </a:ext>
                </a:extLst>
              </a:tr>
              <a:tr h="275137">
                <a:tc>
                  <a:txBody>
                    <a:bodyPr/>
                    <a:lstStyle/>
                    <a:p>
                      <a:pPr>
                        <a:lnSpc>
                          <a:spcPct val="107000"/>
                        </a:lnSpc>
                        <a:spcAft>
                          <a:spcPts val="0"/>
                        </a:spcAft>
                      </a:pPr>
                      <a:r>
                        <a:rPr lang="nl-NL" sz="1400" b="1" dirty="0">
                          <a:effectLst/>
                        </a:rPr>
                        <a:t>werkelijke verandering</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veranderingen van betekenis</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82749644"/>
                  </a:ext>
                </a:extLst>
              </a:tr>
              <a:tr h="275137">
                <a:tc>
                  <a:txBody>
                    <a:bodyPr/>
                    <a:lstStyle/>
                    <a:p>
                      <a:pPr>
                        <a:lnSpc>
                          <a:spcPct val="107000"/>
                        </a:lnSpc>
                        <a:spcAft>
                          <a:spcPts val="0"/>
                        </a:spcAft>
                      </a:pPr>
                      <a:r>
                        <a:rPr lang="nl-NL" sz="1400" b="1" dirty="0">
                          <a:effectLst/>
                        </a:rPr>
                        <a:t>renovatie</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gebruik wijzigen</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31397386"/>
                  </a:ext>
                </a:extLst>
              </a:tr>
              <a:tr h="564879">
                <a:tc>
                  <a:txBody>
                    <a:bodyPr/>
                    <a:lstStyle/>
                    <a:p>
                      <a:pPr>
                        <a:lnSpc>
                          <a:spcPct val="107000"/>
                        </a:lnSpc>
                        <a:spcAft>
                          <a:spcPts val="0"/>
                        </a:spcAft>
                      </a:pPr>
                      <a:r>
                        <a:rPr lang="nl-NL" sz="1400" b="1" dirty="0">
                          <a:effectLst/>
                        </a:rPr>
                        <a:t>verbetering</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de omstandigheden waaronder het wordt betrokken ingrijpend aan te passen</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86743830"/>
                  </a:ext>
                </a:extLst>
              </a:tr>
              <a:tr h="275137">
                <a:tc>
                  <a:txBody>
                    <a:bodyPr/>
                    <a:lstStyle/>
                    <a:p>
                      <a:pPr>
                        <a:lnSpc>
                          <a:spcPct val="107000"/>
                        </a:lnSpc>
                        <a:spcAft>
                          <a:spcPts val="0"/>
                        </a:spcAft>
                      </a:pPr>
                      <a:r>
                        <a:rPr lang="nl-NL" sz="1400" b="1" dirty="0">
                          <a:effectLst/>
                        </a:rPr>
                        <a:t>reële verbouwing</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voor andere doeleinden gebruiken</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27369242"/>
                  </a:ext>
                </a:extLst>
              </a:tr>
              <a:tr h="564879">
                <a:tc>
                  <a:txBody>
                    <a:bodyPr/>
                    <a:lstStyle/>
                    <a:p>
                      <a:pPr>
                        <a:lnSpc>
                          <a:spcPct val="107000"/>
                        </a:lnSpc>
                        <a:spcAft>
                          <a:spcPts val="0"/>
                        </a:spcAft>
                      </a:pPr>
                      <a:r>
                        <a:rPr lang="nl-NL" sz="1400" b="1" strike="sngStrike" dirty="0">
                          <a:effectLst/>
                        </a:rPr>
                        <a:t>eenvoudige onderhouds- en instandhoudingswerkzaamheden</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 </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13777438"/>
                  </a:ext>
                </a:extLst>
              </a:tr>
              <a:tr h="275137">
                <a:tc>
                  <a:txBody>
                    <a:bodyPr/>
                    <a:lstStyle/>
                    <a:p>
                      <a:pPr>
                        <a:lnSpc>
                          <a:spcPct val="107000"/>
                        </a:lnSpc>
                        <a:spcAft>
                          <a:spcPts val="0"/>
                        </a:spcAft>
                      </a:pPr>
                      <a:r>
                        <a:rPr lang="nl-NL" sz="1400" b="1" strike="sngStrike" dirty="0">
                          <a:effectLst/>
                        </a:rPr>
                        <a:t>zuiver decoratieve aard</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 </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01260047"/>
                  </a:ext>
                </a:extLst>
              </a:tr>
              <a:tr h="854621">
                <a:tc>
                  <a:txBody>
                    <a:bodyPr/>
                    <a:lstStyle/>
                    <a:p>
                      <a:pPr>
                        <a:lnSpc>
                          <a:spcPct val="107000"/>
                        </a:lnSpc>
                        <a:spcAft>
                          <a:spcPts val="0"/>
                        </a:spcAft>
                      </a:pPr>
                      <a:r>
                        <a:rPr lang="nl-NL" sz="1400" b="1" dirty="0">
                          <a:effectLst/>
                        </a:rPr>
                        <a:t>in werkelijkheid gelijk te stellen zijn met nieuwe gebouwen</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dermate ingrijpend verbouwen, dat het op één lijn kan worden gesteld met een ‘nieuw gebouw’</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53733029"/>
                  </a:ext>
                </a:extLst>
              </a:tr>
              <a:tr h="275137">
                <a:tc>
                  <a:txBody>
                    <a:bodyPr/>
                    <a:lstStyle/>
                    <a:p>
                      <a:pPr>
                        <a:lnSpc>
                          <a:spcPct val="107000"/>
                        </a:lnSpc>
                        <a:spcAft>
                          <a:spcPts val="0"/>
                        </a:spcAft>
                      </a:pPr>
                      <a:r>
                        <a:rPr lang="nl-NL" sz="1400" b="1" dirty="0">
                          <a:effectLst/>
                        </a:rPr>
                        <a:t>neerkomen op de </a:t>
                      </a:r>
                      <a:r>
                        <a:rPr lang="nl-NL" sz="1400" b="1" u="sng" dirty="0">
                          <a:effectLst/>
                        </a:rPr>
                        <a:t>(</a:t>
                      </a:r>
                      <a:r>
                        <a:rPr lang="nl-NL" sz="1400" b="1" u="sng" dirty="0" err="1">
                          <a:effectLst/>
                        </a:rPr>
                        <a:t>wederop</a:t>
                      </a:r>
                      <a:r>
                        <a:rPr lang="nl-NL" sz="1400" b="1" u="sng" dirty="0">
                          <a:effectLst/>
                        </a:rPr>
                        <a:t>)bouw </a:t>
                      </a:r>
                      <a:r>
                        <a:rPr lang="nl-NL" sz="1400" b="1" dirty="0">
                          <a:effectLst/>
                        </a:rPr>
                        <a:t>ervan</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 </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7885969"/>
                  </a:ext>
                </a:extLst>
              </a:tr>
              <a:tr h="275137">
                <a:tc>
                  <a:txBody>
                    <a:bodyPr/>
                    <a:lstStyle/>
                    <a:p>
                      <a:pPr>
                        <a:lnSpc>
                          <a:spcPct val="107000"/>
                        </a:lnSpc>
                        <a:spcAft>
                          <a:spcPts val="0"/>
                        </a:spcAft>
                      </a:pPr>
                      <a:r>
                        <a:rPr lang="nl-NL" sz="1400" b="1" dirty="0">
                          <a:effectLst/>
                        </a:rPr>
                        <a:t>opnieuw optrekken van het gebouw</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a:effectLst/>
                        </a:rPr>
                        <a:t> </a:t>
                      </a:r>
                      <a:endParaRPr lang="nl-N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30399758"/>
                  </a:ext>
                </a:extLst>
              </a:tr>
              <a:tr h="275137">
                <a:tc>
                  <a:txBody>
                    <a:bodyPr/>
                    <a:lstStyle/>
                    <a:p>
                      <a:pPr>
                        <a:lnSpc>
                          <a:spcPct val="107000"/>
                        </a:lnSpc>
                        <a:spcAft>
                          <a:spcPts val="0"/>
                        </a:spcAft>
                      </a:pPr>
                      <a:r>
                        <a:rPr lang="nl-NL" sz="1400" b="1" dirty="0">
                          <a:effectLst/>
                        </a:rPr>
                        <a:t> </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dirty="0">
                          <a:effectLst/>
                        </a:rPr>
                        <a:t> </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7955252"/>
                  </a:ext>
                </a:extLst>
              </a:tr>
              <a:tr h="275137">
                <a:tc>
                  <a:txBody>
                    <a:bodyPr/>
                    <a:lstStyle/>
                    <a:p>
                      <a:pPr>
                        <a:lnSpc>
                          <a:spcPct val="107000"/>
                        </a:lnSpc>
                        <a:spcAft>
                          <a:spcPts val="0"/>
                        </a:spcAft>
                      </a:pPr>
                      <a:r>
                        <a:rPr lang="nl-NL" sz="1400" b="1" dirty="0">
                          <a:effectLst/>
                        </a:rPr>
                        <a:t>funderingswerkzaamheden</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dirty="0">
                          <a:effectLst/>
                        </a:rPr>
                        <a:t> </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63975502"/>
                  </a:ext>
                </a:extLst>
              </a:tr>
              <a:tr h="275137">
                <a:tc>
                  <a:txBody>
                    <a:bodyPr/>
                    <a:lstStyle/>
                    <a:p>
                      <a:pPr>
                        <a:lnSpc>
                          <a:spcPct val="107000"/>
                        </a:lnSpc>
                        <a:spcAft>
                          <a:spcPts val="0"/>
                        </a:spcAft>
                      </a:pPr>
                      <a:r>
                        <a:rPr lang="nl-NL" sz="1400" b="1" dirty="0">
                          <a:effectLst/>
                        </a:rPr>
                        <a:t>geraamte</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dirty="0">
                          <a:effectLst/>
                        </a:rPr>
                        <a:t> </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4608016"/>
                  </a:ext>
                </a:extLst>
              </a:tr>
              <a:tr h="275137">
                <a:tc>
                  <a:txBody>
                    <a:bodyPr/>
                    <a:lstStyle/>
                    <a:p>
                      <a:pPr>
                        <a:lnSpc>
                          <a:spcPct val="107000"/>
                        </a:lnSpc>
                        <a:spcAft>
                          <a:spcPts val="0"/>
                        </a:spcAft>
                      </a:pPr>
                      <a:r>
                        <a:rPr lang="nl-NL" sz="1400" b="1" dirty="0">
                          <a:effectLst/>
                        </a:rPr>
                        <a:t>dakbedekking</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dirty="0">
                          <a:effectLst/>
                        </a:rPr>
                        <a:t> </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25754369"/>
                  </a:ext>
                </a:extLst>
              </a:tr>
              <a:tr h="564879">
                <a:tc>
                  <a:txBody>
                    <a:bodyPr/>
                    <a:lstStyle/>
                    <a:p>
                      <a:pPr>
                        <a:lnSpc>
                          <a:spcPct val="107000"/>
                        </a:lnSpc>
                        <a:spcAft>
                          <a:spcPts val="0"/>
                        </a:spcAft>
                      </a:pPr>
                      <a:r>
                        <a:rPr lang="nl-NL" sz="1400" b="1" dirty="0">
                          <a:effectLst/>
                        </a:rPr>
                        <a:t>onderdelen verband houden .. duurzaamheid en stevigheid gebouw</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400" b="1" dirty="0">
                          <a:effectLst/>
                        </a:rPr>
                        <a:t> </a:t>
                      </a:r>
                      <a:endParaRPr lang="nl-N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97474524"/>
                  </a:ext>
                </a:extLst>
              </a:tr>
            </a:tbl>
          </a:graphicData>
        </a:graphic>
      </p:graphicFrame>
    </p:spTree>
    <p:extLst>
      <p:ext uri="{BB962C8B-B14F-4D97-AF65-F5344CB8AC3E}">
        <p14:creationId xmlns:p14="http://schemas.microsoft.com/office/powerpoint/2010/main" val="2549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‘Terminologieverschil maakt geen verschil’</a:t>
            </a:r>
          </a:p>
        </p:txBody>
      </p:sp>
      <p:sp>
        <p:nvSpPr>
          <p:cNvPr id="3" name="Tijdelijke aanduiding voor inhoud 2"/>
          <p:cNvSpPr>
            <a:spLocks noGrp="1"/>
          </p:cNvSpPr>
          <p:nvPr>
            <p:ph idx="1"/>
          </p:nvPr>
        </p:nvSpPr>
        <p:spPr>
          <a:xfrm>
            <a:off x="589138" y="1334943"/>
            <a:ext cx="9890124" cy="4150494"/>
          </a:xfrm>
        </p:spPr>
        <p:txBody>
          <a:bodyPr/>
          <a:lstStyle/>
          <a:p>
            <a:pPr marL="342900" indent="-342900">
              <a:buFont typeface="Arial" panose="020B0604020202020204" pitchFamily="34" charset="0"/>
              <a:buChar char="•"/>
            </a:pPr>
            <a:r>
              <a:rPr lang="nl-NL" dirty="0"/>
              <a:t>Pools recht gebruikt de term ‘verbetering’</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Mits laatstgenoemd begrip door de nationale rechters aldus wordt uitgelegd dat het synoniem is met de term ‘verbouwing’ in de in punt 52 van dit arrest gepreciseerde zin, kan dat terminologieverschil op zichzelf beschouwd er evenwel niet toe leiden dat de btw-wet onverenigbaar is met de btw-richtlijn. </a:t>
            </a:r>
          </a:p>
          <a:p>
            <a:pPr marL="342900" indent="-342900">
              <a:buFont typeface="Arial" panose="020B0604020202020204" pitchFamily="34" charset="0"/>
              <a:buChar char="•"/>
            </a:pPr>
            <a:endParaRPr lang="nl-NL" dirty="0"/>
          </a:p>
          <a:p>
            <a:pPr marL="342900" indent="-342900">
              <a:buFont typeface="Symbol" panose="05050102010706020507" pitchFamily="18" charset="2"/>
              <a:buChar char="Þ"/>
            </a:pPr>
            <a:r>
              <a:rPr lang="nl-NL" b="1" dirty="0"/>
              <a:t>Opdracht aan de rechters</a:t>
            </a:r>
            <a:r>
              <a:rPr lang="nl-NL" dirty="0"/>
              <a:t/>
            </a:r>
            <a:br>
              <a:rPr lang="nl-NL" dirty="0"/>
            </a:br>
            <a:endParaRPr lang="nl-NL" dirty="0"/>
          </a:p>
          <a:p>
            <a:pPr marL="342900" indent="-342900">
              <a:buFont typeface="Arial" panose="020B0604020202020204" pitchFamily="34" charset="0"/>
              <a:buChar char="•"/>
            </a:pPr>
            <a:r>
              <a:rPr lang="nl-NL" dirty="0"/>
              <a:t>55% suggereert heel wat, maar toch toetsen</a:t>
            </a:r>
          </a:p>
        </p:txBody>
      </p:sp>
      <p:sp>
        <p:nvSpPr>
          <p:cNvPr id="4" name="Tijdelijke aanduiding voor dianummer 3"/>
          <p:cNvSpPr>
            <a:spLocks noGrp="1"/>
          </p:cNvSpPr>
          <p:nvPr>
            <p:ph type="sldNum" sz="quarter" idx="12"/>
          </p:nvPr>
        </p:nvSpPr>
        <p:spPr/>
        <p:txBody>
          <a:bodyPr/>
          <a:lstStyle/>
          <a:p>
            <a:fld id="{34A0F559-C120-4789-B420-3451E346105D}" type="slidenum">
              <a:rPr lang="en-US" smtClean="0"/>
              <a:t>18</a:t>
            </a:fld>
            <a:endParaRPr lang="en-US"/>
          </a:p>
        </p:txBody>
      </p:sp>
      <p:sp>
        <p:nvSpPr>
          <p:cNvPr id="5" name="Tekstvak 4"/>
          <p:cNvSpPr txBox="1"/>
          <p:nvPr/>
        </p:nvSpPr>
        <p:spPr>
          <a:xfrm>
            <a:off x="9361437" y="5256311"/>
            <a:ext cx="1656184" cy="369332"/>
          </a:xfrm>
          <a:prstGeom prst="rect">
            <a:avLst/>
          </a:prstGeom>
          <a:noFill/>
        </p:spPr>
        <p:txBody>
          <a:bodyPr wrap="square" rtlCol="0">
            <a:spAutoFit/>
          </a:bodyPr>
          <a:lstStyle/>
          <a:p>
            <a:r>
              <a:rPr lang="nl-NL" dirty="0" err="1"/>
              <a:t>HvJ</a:t>
            </a:r>
            <a:r>
              <a:rPr lang="nl-NL" dirty="0"/>
              <a:t> 56, 57, 58</a:t>
            </a:r>
          </a:p>
        </p:txBody>
      </p:sp>
    </p:spTree>
    <p:extLst>
      <p:ext uri="{BB962C8B-B14F-4D97-AF65-F5344CB8AC3E}">
        <p14:creationId xmlns:p14="http://schemas.microsoft.com/office/powerpoint/2010/main" val="397389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322538" y="2008619"/>
            <a:ext cx="7193933" cy="954107"/>
          </a:xfrm>
          <a:prstGeom prst="rect">
            <a:avLst/>
          </a:prstGeom>
          <a:noFill/>
          <a:ln>
            <a:solidFill>
              <a:srgbClr val="0070C0"/>
            </a:solidFill>
          </a:ln>
        </p:spPr>
        <p:txBody>
          <a:bodyPr wrap="square" rtlCol="0">
            <a:spAutoFit/>
          </a:bodyPr>
          <a:lstStyle/>
          <a:p>
            <a:r>
              <a:rPr lang="nl-NL" sz="1400" dirty="0"/>
              <a:t>Art. 11 lid 3 letter b Wet OB 1964</a:t>
            </a:r>
          </a:p>
          <a:p>
            <a:r>
              <a:rPr lang="nl-NL" sz="1400" dirty="0"/>
              <a:t>“wordt na de verbouwing van een gebouw de ingebruikneming als eerste ingebruikneming aangemerkt, </a:t>
            </a:r>
            <a:r>
              <a:rPr lang="nl-NL" sz="1400" b="1" i="1" u="sng" dirty="0"/>
              <a:t>indien</a:t>
            </a:r>
            <a:r>
              <a:rPr lang="nl-NL" sz="1400" u="sng" dirty="0"/>
              <a:t> door die verbouwing een vervaardigd goed is voortgebracht</a:t>
            </a:r>
            <a:r>
              <a:rPr lang="nl-NL" sz="1400" dirty="0"/>
              <a:t> “</a:t>
            </a:r>
          </a:p>
        </p:txBody>
      </p:sp>
      <p:sp>
        <p:nvSpPr>
          <p:cNvPr id="8" name="Tekstvak 7"/>
          <p:cNvSpPr txBox="1"/>
          <p:nvPr/>
        </p:nvSpPr>
        <p:spPr>
          <a:xfrm>
            <a:off x="287323" y="253028"/>
            <a:ext cx="7193933" cy="1600438"/>
          </a:xfrm>
          <a:prstGeom prst="rect">
            <a:avLst/>
          </a:prstGeom>
          <a:noFill/>
          <a:ln>
            <a:solidFill>
              <a:srgbClr val="0070C0"/>
            </a:solidFill>
          </a:ln>
        </p:spPr>
        <p:txBody>
          <a:bodyPr wrap="square" rtlCol="0">
            <a:spAutoFit/>
          </a:bodyPr>
          <a:lstStyle/>
          <a:p>
            <a:r>
              <a:rPr lang="nl-NL" sz="1400" dirty="0"/>
              <a:t>Artikel 4 lid 3 Zesde richtlijn :</a:t>
            </a:r>
          </a:p>
          <a:p>
            <a:r>
              <a:rPr lang="nl-NL" sz="1400" dirty="0"/>
              <a:t>‘De lidstaten </a:t>
            </a:r>
            <a:r>
              <a:rPr lang="nl-NL" sz="1400" u="sng" dirty="0"/>
              <a:t>kunnen</a:t>
            </a:r>
            <a:r>
              <a:rPr lang="nl-NL" sz="1400" dirty="0"/>
              <a:t> eveneens als belastingplichtige aanmerken (…) incidenteel een handeling verricht (…) met name een van de volgende handelingen: </a:t>
            </a:r>
          </a:p>
          <a:p>
            <a:r>
              <a:rPr lang="nl-NL" sz="1400" dirty="0"/>
              <a:t>a) de levering van een gebouw of een gedeelte van een gebouw en het erbij behorend terrein vóór eerste ingebruikneming; de lidstaten kunnen de voorwaarden voor de toepassing van dit criterium op de </a:t>
            </a:r>
            <a:r>
              <a:rPr lang="nl-NL" sz="1400" u="sng" dirty="0"/>
              <a:t>verbouwing</a:t>
            </a:r>
            <a:r>
              <a:rPr lang="nl-NL" sz="1400" dirty="0"/>
              <a:t> van gebouwen</a:t>
            </a:r>
            <a:r>
              <a:rPr lang="nl-NL" sz="1400" dirty="0">
                <a:solidFill>
                  <a:schemeClr val="bg1">
                    <a:lumMod val="75000"/>
                  </a:schemeClr>
                </a:solidFill>
              </a:rPr>
              <a:t>, alsmede het begrip ‘erbij behorend terrein’ bepalen. </a:t>
            </a:r>
          </a:p>
        </p:txBody>
      </p:sp>
      <p:sp>
        <p:nvSpPr>
          <p:cNvPr id="9" name="Tekstvak 8"/>
          <p:cNvSpPr txBox="1"/>
          <p:nvPr/>
        </p:nvSpPr>
        <p:spPr>
          <a:xfrm>
            <a:off x="8006891" y="613860"/>
            <a:ext cx="3197827" cy="615810"/>
          </a:xfrm>
          <a:prstGeom prst="rect">
            <a:avLst/>
          </a:prstGeom>
          <a:noFill/>
        </p:spPr>
        <p:txBody>
          <a:bodyPr wrap="square" rtlCol="0">
            <a:spAutoFit/>
          </a:bodyPr>
          <a:lstStyle/>
          <a:p>
            <a:r>
              <a:rPr lang="nl-NL" sz="1701" dirty="0"/>
              <a:t>Niet de voorwaarde dat er een nieuw gebouw ontstaat</a:t>
            </a:r>
          </a:p>
        </p:txBody>
      </p:sp>
      <p:sp>
        <p:nvSpPr>
          <p:cNvPr id="10" name="Tekstvak 9"/>
          <p:cNvSpPr txBox="1"/>
          <p:nvPr/>
        </p:nvSpPr>
        <p:spPr>
          <a:xfrm>
            <a:off x="7991671" y="1987639"/>
            <a:ext cx="3173176" cy="877548"/>
          </a:xfrm>
          <a:prstGeom prst="rect">
            <a:avLst/>
          </a:prstGeom>
          <a:noFill/>
        </p:spPr>
        <p:txBody>
          <a:bodyPr wrap="square" rtlCol="0">
            <a:spAutoFit/>
          </a:bodyPr>
          <a:lstStyle/>
          <a:p>
            <a:r>
              <a:rPr lang="nl-NL" sz="1701" dirty="0"/>
              <a:t>Wél de extra voorwaarde dat er een ‘nieuw gebouw’ (vervaardigd goed) ontstaat</a:t>
            </a:r>
          </a:p>
        </p:txBody>
      </p:sp>
      <p:sp>
        <p:nvSpPr>
          <p:cNvPr id="11" name="PIJL-RECHTS 10"/>
          <p:cNvSpPr/>
          <p:nvPr/>
        </p:nvSpPr>
        <p:spPr>
          <a:xfrm>
            <a:off x="7625131" y="790283"/>
            <a:ext cx="225396" cy="262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01"/>
          </a:p>
        </p:txBody>
      </p:sp>
      <p:sp>
        <p:nvSpPr>
          <p:cNvPr id="12" name="PIJL-RECHTS 11"/>
          <p:cNvSpPr/>
          <p:nvPr/>
        </p:nvSpPr>
        <p:spPr>
          <a:xfrm>
            <a:off x="7625131" y="2266229"/>
            <a:ext cx="225396" cy="262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01"/>
          </a:p>
        </p:txBody>
      </p:sp>
      <p:sp>
        <p:nvSpPr>
          <p:cNvPr id="14" name="Tekstvak 13"/>
          <p:cNvSpPr txBox="1"/>
          <p:nvPr/>
        </p:nvSpPr>
        <p:spPr>
          <a:xfrm>
            <a:off x="8194413" y="3208871"/>
            <a:ext cx="3069869" cy="1139286"/>
          </a:xfrm>
          <a:prstGeom prst="rect">
            <a:avLst/>
          </a:prstGeom>
          <a:noFill/>
          <a:ln>
            <a:solidFill>
              <a:srgbClr val="0070C0"/>
            </a:solidFill>
          </a:ln>
        </p:spPr>
        <p:txBody>
          <a:bodyPr wrap="square" rtlCol="0">
            <a:spAutoFit/>
          </a:bodyPr>
          <a:lstStyle/>
          <a:p>
            <a:r>
              <a:rPr lang="nl-NL" sz="1701" dirty="0" err="1"/>
              <a:t>r.o.</a:t>
            </a:r>
            <a:r>
              <a:rPr lang="nl-NL" sz="1701" dirty="0"/>
              <a:t> 58 </a:t>
            </a:r>
            <a:r>
              <a:rPr lang="nl-NL" sz="1701" dirty="0" err="1"/>
              <a:t>Kozuba</a:t>
            </a:r>
            <a:endParaRPr lang="nl-NL" sz="1701" dirty="0"/>
          </a:p>
          <a:p>
            <a:r>
              <a:rPr lang="nl-NL" sz="1701" dirty="0"/>
              <a:t>Los van 55%, 30% moet de rechter beoordelen of er sprake is van ‘verbouwing’</a:t>
            </a:r>
          </a:p>
        </p:txBody>
      </p:sp>
      <p:sp>
        <p:nvSpPr>
          <p:cNvPr id="16" name="Tekstvak 15"/>
          <p:cNvSpPr txBox="1"/>
          <p:nvPr/>
        </p:nvSpPr>
        <p:spPr>
          <a:xfrm>
            <a:off x="327236" y="3206823"/>
            <a:ext cx="7189235" cy="738664"/>
          </a:xfrm>
          <a:prstGeom prst="rect">
            <a:avLst/>
          </a:prstGeom>
          <a:noFill/>
          <a:ln>
            <a:solidFill>
              <a:srgbClr val="0070C0"/>
            </a:solidFill>
          </a:ln>
        </p:spPr>
        <p:txBody>
          <a:bodyPr wrap="square" rtlCol="0">
            <a:spAutoFit/>
          </a:bodyPr>
          <a:lstStyle/>
          <a:p>
            <a:r>
              <a:rPr lang="nl-NL" sz="1400" strike="sngStrike" dirty="0"/>
              <a:t>Nu zou men kunnen denken:</a:t>
            </a:r>
          </a:p>
          <a:p>
            <a:pPr marL="270005" indent="-270005">
              <a:buFontTx/>
              <a:buChar char="-"/>
            </a:pPr>
            <a:r>
              <a:rPr lang="nl-NL" sz="1400" strike="sngStrike" dirty="0"/>
              <a:t>Alleen bij ‘vervaardigd vastgoed’ is sprake van ‘verbouwing’</a:t>
            </a:r>
          </a:p>
          <a:p>
            <a:pPr marL="270005" indent="-270005">
              <a:buFontTx/>
              <a:buChar char="-"/>
            </a:pPr>
            <a:r>
              <a:rPr lang="nl-NL" sz="1400" dirty="0"/>
              <a:t>Ook als er niet vervaardigd is kan er sprake zijn van ‘verbouwing’</a:t>
            </a:r>
          </a:p>
        </p:txBody>
      </p:sp>
      <p:sp>
        <p:nvSpPr>
          <p:cNvPr id="17" name="PIJL-RECHTS 16"/>
          <p:cNvSpPr/>
          <p:nvPr/>
        </p:nvSpPr>
        <p:spPr>
          <a:xfrm>
            <a:off x="7631735" y="3466051"/>
            <a:ext cx="225396" cy="262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01"/>
          </a:p>
        </p:txBody>
      </p:sp>
      <p:sp>
        <p:nvSpPr>
          <p:cNvPr id="19" name="Tekstvak 18"/>
          <p:cNvSpPr txBox="1"/>
          <p:nvPr/>
        </p:nvSpPr>
        <p:spPr>
          <a:xfrm>
            <a:off x="318940" y="4194719"/>
            <a:ext cx="7189235" cy="954107"/>
          </a:xfrm>
          <a:prstGeom prst="rect">
            <a:avLst/>
          </a:prstGeom>
          <a:noFill/>
          <a:ln>
            <a:solidFill>
              <a:srgbClr val="0070C0"/>
            </a:solidFill>
          </a:ln>
        </p:spPr>
        <p:txBody>
          <a:bodyPr wrap="square" rtlCol="0">
            <a:spAutoFit/>
          </a:bodyPr>
          <a:lstStyle/>
          <a:p>
            <a:r>
              <a:rPr lang="nl-NL" sz="1400" dirty="0"/>
              <a:t>Art. 11 lid 3 letter b Wet OB 1964</a:t>
            </a:r>
          </a:p>
          <a:p>
            <a:r>
              <a:rPr lang="nl-NL" sz="1400" dirty="0"/>
              <a:t>“wordt na de verbouwing van een gebouw de ingebruikneming als eerste ingebruikneming aangemerkt</a:t>
            </a:r>
            <a:r>
              <a:rPr lang="nl-NL" sz="1400" strike="sngStrike" dirty="0"/>
              <a:t>, </a:t>
            </a:r>
            <a:r>
              <a:rPr lang="nl-NL" sz="1400" b="1" i="1" u="sng" strike="sngStrike" dirty="0"/>
              <a:t>indien</a:t>
            </a:r>
            <a:r>
              <a:rPr lang="nl-NL" sz="1400" u="sng" strike="sngStrike" dirty="0"/>
              <a:t> door die verbouwing een vervaardigd goed is voortgebracht</a:t>
            </a:r>
            <a:r>
              <a:rPr lang="nl-NL" sz="1400" strike="sngStrike" dirty="0"/>
              <a:t> “</a:t>
            </a:r>
          </a:p>
        </p:txBody>
      </p:sp>
      <p:sp>
        <p:nvSpPr>
          <p:cNvPr id="2" name="Tekstvak 1">
            <a:extLst>
              <a:ext uri="{FF2B5EF4-FFF2-40B4-BE49-F238E27FC236}">
                <a16:creationId xmlns="" xmlns:a16="http://schemas.microsoft.com/office/drawing/2014/main" id="{1093FEFF-FA36-49A5-8CA5-7A68A7684795}"/>
              </a:ext>
            </a:extLst>
          </p:cNvPr>
          <p:cNvSpPr txBox="1"/>
          <p:nvPr/>
        </p:nvSpPr>
        <p:spPr>
          <a:xfrm>
            <a:off x="9505453" y="4532823"/>
            <a:ext cx="1944216" cy="1200329"/>
          </a:xfrm>
          <a:prstGeom prst="rect">
            <a:avLst/>
          </a:prstGeom>
          <a:noFill/>
        </p:spPr>
        <p:txBody>
          <a:bodyPr wrap="square" rtlCol="0">
            <a:spAutoFit/>
          </a:bodyPr>
          <a:lstStyle/>
          <a:p>
            <a:r>
              <a:rPr lang="nl-NL" dirty="0" err="1"/>
              <a:t>Ettema</a:t>
            </a:r>
            <a:r>
              <a:rPr lang="nl-NL" dirty="0"/>
              <a:t>: ‘additionele voorwaarde’</a:t>
            </a:r>
          </a:p>
          <a:p>
            <a:r>
              <a:rPr lang="nl-NL" dirty="0"/>
              <a:t>+ extra =&gt; mag</a:t>
            </a:r>
          </a:p>
        </p:txBody>
      </p:sp>
    </p:spTree>
    <p:extLst>
      <p:ext uri="{BB962C8B-B14F-4D97-AF65-F5344CB8AC3E}">
        <p14:creationId xmlns:p14="http://schemas.microsoft.com/office/powerpoint/2010/main" val="202500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8BAEE12C-5422-476E-9127-E96C837292F3}"/>
              </a:ext>
            </a:extLst>
          </p:cNvPr>
          <p:cNvSpPr>
            <a:spLocks noGrp="1"/>
          </p:cNvSpPr>
          <p:nvPr>
            <p:ph type="title"/>
          </p:nvPr>
        </p:nvSpPr>
        <p:spPr/>
        <p:txBody>
          <a:bodyPr/>
          <a:lstStyle/>
          <a:p>
            <a:r>
              <a:rPr lang="nl-NL" dirty="0"/>
              <a:t>Quote René</a:t>
            </a:r>
          </a:p>
        </p:txBody>
      </p:sp>
      <p:sp>
        <p:nvSpPr>
          <p:cNvPr id="7" name="Tijdelijke aanduiding voor inhoud 6">
            <a:extLst>
              <a:ext uri="{FF2B5EF4-FFF2-40B4-BE49-F238E27FC236}">
                <a16:creationId xmlns="" xmlns:a16="http://schemas.microsoft.com/office/drawing/2014/main" id="{987A2B28-BD25-4285-AA24-84AD5EE09717}"/>
              </a:ext>
            </a:extLst>
          </p:cNvPr>
          <p:cNvSpPr>
            <a:spLocks noGrp="1"/>
          </p:cNvSpPr>
          <p:nvPr>
            <p:ph idx="1"/>
          </p:nvPr>
        </p:nvSpPr>
        <p:spPr/>
        <p:txBody>
          <a:bodyPr/>
          <a:lstStyle/>
          <a:p>
            <a:r>
              <a:rPr lang="nl-NL" dirty="0"/>
              <a:t>‘Ook op het terrein van het vastgoed heeft het Europese Hof van Justitie de afgelopen jaren een aantal opmerkelijke beslissingen genomen in door Nederlandse </a:t>
            </a:r>
            <a:r>
              <a:rPr lang="nl-NL" dirty="0" err="1"/>
              <a:t>rechstcolleges</a:t>
            </a:r>
            <a:r>
              <a:rPr lang="nl-NL" dirty="0"/>
              <a:t> gestelde prejudiciële vragen (…) </a:t>
            </a:r>
            <a:r>
              <a:rPr lang="nl-NL" dirty="0">
                <a:solidFill>
                  <a:schemeClr val="bg1">
                    <a:lumMod val="75000"/>
                  </a:schemeClr>
                </a:solidFill>
              </a:rPr>
              <a:t>Te verwachten is dat de interpretatie van de Btw-richtlijn en de implementatie daarvan in de diverse lidstaten aanleiding zal zijn tot meer vragen en dat de beslissingen tot nieuwe inzichten zullen leiden.</a:t>
            </a:r>
            <a:r>
              <a:rPr lang="nl-NL" dirty="0"/>
              <a:t> Daarbij zou het naar mijn mening wenselijk zijn dat er een (nog) duidelijker afbakening komt met betrekking tot de fase waarin onroerende zaken als bouwterrein of nieuw vervaardigd gebouw kwalificeren en heffing van btw bij overdracht van het desbetreffende vastgoed aan de orde is.’</a:t>
            </a:r>
          </a:p>
        </p:txBody>
      </p:sp>
      <p:sp>
        <p:nvSpPr>
          <p:cNvPr id="4" name="Tijdelijke aanduiding voor dianummer 3">
            <a:extLst>
              <a:ext uri="{FF2B5EF4-FFF2-40B4-BE49-F238E27FC236}">
                <a16:creationId xmlns="" xmlns:a16="http://schemas.microsoft.com/office/drawing/2014/main" id="{BD512734-288E-424D-A2E6-43C6784B6EF7}"/>
              </a:ext>
            </a:extLst>
          </p:cNvPr>
          <p:cNvSpPr>
            <a:spLocks noGrp="1"/>
          </p:cNvSpPr>
          <p:nvPr>
            <p:ph type="sldNum" sz="quarter" idx="12"/>
          </p:nvPr>
        </p:nvSpPr>
        <p:spPr/>
        <p:txBody>
          <a:bodyPr/>
          <a:lstStyle/>
          <a:p>
            <a:fld id="{34A0F559-C120-4789-B420-3451E346105D}" type="slidenum">
              <a:rPr lang="en-US" smtClean="0"/>
              <a:t>2</a:t>
            </a:fld>
            <a:endParaRPr lang="en-US"/>
          </a:p>
        </p:txBody>
      </p:sp>
      <p:sp>
        <p:nvSpPr>
          <p:cNvPr id="9" name="Rechthoek 8">
            <a:extLst>
              <a:ext uri="{FF2B5EF4-FFF2-40B4-BE49-F238E27FC236}">
                <a16:creationId xmlns="" xmlns:a16="http://schemas.microsoft.com/office/drawing/2014/main" id="{7E9E7E76-E554-4566-8360-F6E68B815532}"/>
              </a:ext>
            </a:extLst>
          </p:cNvPr>
          <p:cNvSpPr/>
          <p:nvPr/>
        </p:nvSpPr>
        <p:spPr>
          <a:xfrm>
            <a:off x="7777261" y="5976391"/>
            <a:ext cx="201622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Bron: Terecht Bouwrecht 2015/19.3, 1-11-2014</a:t>
            </a:r>
          </a:p>
        </p:txBody>
      </p:sp>
    </p:spTree>
    <p:extLst>
      <p:ext uri="{BB962C8B-B14F-4D97-AF65-F5344CB8AC3E}">
        <p14:creationId xmlns:p14="http://schemas.microsoft.com/office/powerpoint/2010/main" val="174247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 xmlns:a16="http://schemas.microsoft.com/office/drawing/2014/main" id="{A6F6EEE3-410F-4F28-8EE1-1D4B04C2042A}"/>
              </a:ext>
            </a:extLst>
          </p:cNvPr>
          <p:cNvSpPr>
            <a:spLocks noGrp="1"/>
          </p:cNvSpPr>
          <p:nvPr>
            <p:ph type="sldNum" sz="quarter" idx="12"/>
          </p:nvPr>
        </p:nvSpPr>
        <p:spPr/>
        <p:txBody>
          <a:bodyPr/>
          <a:lstStyle/>
          <a:p>
            <a:fld id="{34A0F559-C120-4789-B420-3451E346105D}" type="slidenum">
              <a:rPr lang="en-US" smtClean="0"/>
              <a:t>20</a:t>
            </a:fld>
            <a:endParaRPr lang="en-US"/>
          </a:p>
        </p:txBody>
      </p:sp>
      <p:pic>
        <p:nvPicPr>
          <p:cNvPr id="6" name="Afbeelding 5">
            <a:extLst>
              <a:ext uri="{FF2B5EF4-FFF2-40B4-BE49-F238E27FC236}">
                <a16:creationId xmlns="" xmlns:a16="http://schemas.microsoft.com/office/drawing/2014/main" id="{E75F2113-0C86-42F0-96E2-309CBECB2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9"/>
            <a:ext cx="11522075" cy="6479736"/>
          </a:xfrm>
          <a:prstGeom prst="rect">
            <a:avLst/>
          </a:prstGeom>
        </p:spPr>
      </p:pic>
      <p:cxnSp>
        <p:nvCxnSpPr>
          <p:cNvPr id="8" name="Rechte verbindingslijn 7">
            <a:extLst>
              <a:ext uri="{FF2B5EF4-FFF2-40B4-BE49-F238E27FC236}">
                <a16:creationId xmlns="" xmlns:a16="http://schemas.microsoft.com/office/drawing/2014/main" id="{DF9513A7-1659-4763-A027-EE2800E4C5D9}"/>
              </a:ext>
            </a:extLst>
          </p:cNvPr>
          <p:cNvCxnSpPr/>
          <p:nvPr/>
        </p:nvCxnSpPr>
        <p:spPr>
          <a:xfrm>
            <a:off x="504453" y="4320207"/>
            <a:ext cx="101531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12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B3423541-F389-4004-8079-EB2A28A06A9B}"/>
              </a:ext>
            </a:extLst>
          </p:cNvPr>
          <p:cNvSpPr>
            <a:spLocks noGrp="1"/>
          </p:cNvSpPr>
          <p:nvPr>
            <p:ph type="title"/>
          </p:nvPr>
        </p:nvSpPr>
        <p:spPr/>
        <p:txBody>
          <a:bodyPr/>
          <a:lstStyle/>
          <a:p>
            <a:r>
              <a:rPr lang="nl-NL" dirty="0"/>
              <a:t>Wat is na </a:t>
            </a:r>
            <a:r>
              <a:rPr lang="nl-NL" dirty="0" err="1"/>
              <a:t>Kozuba</a:t>
            </a:r>
            <a:r>
              <a:rPr lang="nl-NL" dirty="0"/>
              <a:t> juist?</a:t>
            </a:r>
          </a:p>
        </p:txBody>
      </p:sp>
      <p:sp>
        <p:nvSpPr>
          <p:cNvPr id="3" name="Tijdelijke aanduiding voor inhoud 2">
            <a:extLst>
              <a:ext uri="{FF2B5EF4-FFF2-40B4-BE49-F238E27FC236}">
                <a16:creationId xmlns="" xmlns:a16="http://schemas.microsoft.com/office/drawing/2014/main" id="{41D6EC4F-8B8D-4032-92C3-6767BD2E03E9}"/>
              </a:ext>
            </a:extLst>
          </p:cNvPr>
          <p:cNvSpPr>
            <a:spLocks noGrp="1"/>
          </p:cNvSpPr>
          <p:nvPr>
            <p:ph idx="1"/>
          </p:nvPr>
        </p:nvSpPr>
        <p:spPr>
          <a:xfrm>
            <a:off x="589138" y="1689815"/>
            <a:ext cx="9890124" cy="4286576"/>
          </a:xfrm>
        </p:spPr>
        <p:txBody>
          <a:bodyPr/>
          <a:lstStyle/>
          <a:p>
            <a:pPr marL="342900" indent="-342900">
              <a:buFont typeface="Wingdings" panose="05000000000000000000" pitchFamily="2" charset="2"/>
              <a:buChar char="q"/>
            </a:pPr>
            <a:r>
              <a:rPr lang="nl-NL" dirty="0"/>
              <a:t>Alleen de btw-deskundige zei dat het een verbouwing zou kunnen zijn.</a:t>
            </a:r>
            <a:br>
              <a:rPr lang="nl-NL" dirty="0"/>
            </a:br>
            <a:endParaRPr lang="nl-NL" dirty="0"/>
          </a:p>
          <a:p>
            <a:pPr marL="342900" indent="-342900">
              <a:buFont typeface="Wingdings" panose="05000000000000000000" pitchFamily="2" charset="2"/>
              <a:buChar char="q"/>
            </a:pPr>
            <a:r>
              <a:rPr lang="nl-NL" dirty="0"/>
              <a:t>De btw-deskundige alleen zei dat het een verbouwing zou kunnen zijn.</a:t>
            </a:r>
            <a:br>
              <a:rPr lang="nl-NL" dirty="0"/>
            </a:br>
            <a:endParaRPr lang="nl-NL" dirty="0"/>
          </a:p>
          <a:p>
            <a:pPr marL="342900" indent="-342900">
              <a:buFont typeface="Wingdings" panose="05000000000000000000" pitchFamily="2" charset="2"/>
              <a:buChar char="q"/>
            </a:pPr>
            <a:r>
              <a:rPr lang="nl-NL" dirty="0"/>
              <a:t>De btw-deskundige zei alleen dat het een verbouwing zou kunnen zijn.</a:t>
            </a:r>
            <a:br>
              <a:rPr lang="nl-NL" dirty="0"/>
            </a:br>
            <a:endParaRPr lang="nl-NL" dirty="0"/>
          </a:p>
          <a:p>
            <a:pPr marL="342900" indent="-342900">
              <a:buFont typeface="Wingdings" panose="05000000000000000000" pitchFamily="2" charset="2"/>
              <a:buChar char="q"/>
            </a:pPr>
            <a:r>
              <a:rPr lang="nl-NL" dirty="0"/>
              <a:t>De btw-deskundige zei dat het alleen een verbouwing zou kunnen zijn.</a:t>
            </a:r>
            <a:br>
              <a:rPr lang="nl-NL" dirty="0"/>
            </a:br>
            <a:endParaRPr lang="nl-NL" dirty="0"/>
          </a:p>
          <a:p>
            <a:pPr marL="342900" indent="-342900">
              <a:buFont typeface="Wingdings" panose="05000000000000000000" pitchFamily="2" charset="2"/>
              <a:buChar char="q"/>
            </a:pPr>
            <a:r>
              <a:rPr lang="nl-NL" dirty="0"/>
              <a:t>De btw-deskundige zei dat het een verbouwing zou kunnen zijn, alleen</a:t>
            </a:r>
          </a:p>
          <a:p>
            <a:pPr marL="342900" indent="-342900">
              <a:buFont typeface="Wingdings" panose="05000000000000000000" pitchFamily="2" charset="2"/>
              <a:buChar char="q"/>
            </a:pPr>
            <a:endParaRPr lang="nl-NL" dirty="0"/>
          </a:p>
          <a:p>
            <a:endParaRPr lang="nl-NL" dirty="0"/>
          </a:p>
        </p:txBody>
      </p:sp>
      <p:sp>
        <p:nvSpPr>
          <p:cNvPr id="4" name="Tijdelijke aanduiding voor dianummer 3">
            <a:extLst>
              <a:ext uri="{FF2B5EF4-FFF2-40B4-BE49-F238E27FC236}">
                <a16:creationId xmlns="" xmlns:a16="http://schemas.microsoft.com/office/drawing/2014/main" id="{27344AF6-D40F-448E-B578-CB5CB86AF176}"/>
              </a:ext>
            </a:extLst>
          </p:cNvPr>
          <p:cNvSpPr>
            <a:spLocks noGrp="1"/>
          </p:cNvSpPr>
          <p:nvPr>
            <p:ph type="sldNum" sz="quarter" idx="12"/>
          </p:nvPr>
        </p:nvSpPr>
        <p:spPr/>
        <p:txBody>
          <a:bodyPr/>
          <a:lstStyle/>
          <a:p>
            <a:fld id="{34A0F559-C120-4789-B420-3451E346105D}" type="slidenum">
              <a:rPr lang="en-US" smtClean="0"/>
              <a:t>21</a:t>
            </a:fld>
            <a:endParaRPr lang="en-US"/>
          </a:p>
        </p:txBody>
      </p:sp>
    </p:spTree>
    <p:extLst>
      <p:ext uri="{BB962C8B-B14F-4D97-AF65-F5344CB8AC3E}">
        <p14:creationId xmlns:p14="http://schemas.microsoft.com/office/powerpoint/2010/main" val="248012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B3423541-F389-4004-8079-EB2A28A06A9B}"/>
              </a:ext>
            </a:extLst>
          </p:cNvPr>
          <p:cNvSpPr>
            <a:spLocks noGrp="1"/>
          </p:cNvSpPr>
          <p:nvPr>
            <p:ph type="title"/>
          </p:nvPr>
        </p:nvSpPr>
        <p:spPr/>
        <p:txBody>
          <a:bodyPr/>
          <a:lstStyle/>
          <a:p>
            <a:r>
              <a:rPr lang="nl-NL" dirty="0"/>
              <a:t>Wat is na </a:t>
            </a:r>
            <a:r>
              <a:rPr lang="nl-NL" dirty="0" err="1"/>
              <a:t>Kozuba</a:t>
            </a:r>
            <a:r>
              <a:rPr lang="nl-NL" dirty="0"/>
              <a:t> juist?</a:t>
            </a:r>
          </a:p>
        </p:txBody>
      </p:sp>
      <p:sp>
        <p:nvSpPr>
          <p:cNvPr id="3" name="Tijdelijke aanduiding voor inhoud 2">
            <a:extLst>
              <a:ext uri="{FF2B5EF4-FFF2-40B4-BE49-F238E27FC236}">
                <a16:creationId xmlns="" xmlns:a16="http://schemas.microsoft.com/office/drawing/2014/main" id="{41D6EC4F-8B8D-4032-92C3-6767BD2E03E9}"/>
              </a:ext>
            </a:extLst>
          </p:cNvPr>
          <p:cNvSpPr>
            <a:spLocks noGrp="1"/>
          </p:cNvSpPr>
          <p:nvPr>
            <p:ph idx="1"/>
          </p:nvPr>
        </p:nvSpPr>
        <p:spPr>
          <a:xfrm>
            <a:off x="589138" y="1689815"/>
            <a:ext cx="9890124" cy="4286576"/>
          </a:xfrm>
        </p:spPr>
        <p:txBody>
          <a:bodyPr/>
          <a:lstStyle/>
          <a:p>
            <a:pPr marL="342900" indent="-342900">
              <a:buFont typeface="Wingdings" panose="05000000000000000000" pitchFamily="2" charset="2"/>
              <a:buChar char="q"/>
            </a:pPr>
            <a:r>
              <a:rPr lang="nl-NL" dirty="0"/>
              <a:t>Alleen de btw-deskundige zei dat het een verbouwing zou kunnen zijn.</a:t>
            </a:r>
            <a:br>
              <a:rPr lang="nl-NL" dirty="0"/>
            </a:br>
            <a:endParaRPr lang="nl-NL" dirty="0"/>
          </a:p>
          <a:p>
            <a:pPr marL="342900" indent="-342900">
              <a:buFont typeface="Wingdings" panose="05000000000000000000" pitchFamily="2" charset="2"/>
              <a:buChar char="ü"/>
            </a:pPr>
            <a:r>
              <a:rPr lang="nl-NL" dirty="0"/>
              <a:t>De btw-deskundige alleen zei dat het een verbouwing zou kunnen zijn.</a:t>
            </a:r>
            <a:br>
              <a:rPr lang="nl-NL" dirty="0"/>
            </a:br>
            <a:endParaRPr lang="nl-NL" dirty="0"/>
          </a:p>
          <a:p>
            <a:pPr marL="342900" indent="-342900">
              <a:buFont typeface="Wingdings" panose="05000000000000000000" pitchFamily="2" charset="2"/>
              <a:buChar char="ü"/>
            </a:pPr>
            <a:r>
              <a:rPr lang="nl-NL" dirty="0"/>
              <a:t>De btw-deskundige zei alleen dat het een verbouwing zou kunnen zijn.</a:t>
            </a:r>
            <a:br>
              <a:rPr lang="nl-NL" dirty="0"/>
            </a:br>
            <a:endParaRPr lang="nl-NL" dirty="0"/>
          </a:p>
          <a:p>
            <a:pPr marL="342900" indent="-342900">
              <a:buFont typeface="Wingdings" panose="05000000000000000000" pitchFamily="2" charset="2"/>
              <a:buChar char="ü"/>
            </a:pPr>
            <a:r>
              <a:rPr lang="nl-NL" dirty="0"/>
              <a:t>De btw-deskundige zei dat het alleen een verbouwing zou kunnen zijn.</a:t>
            </a:r>
            <a:br>
              <a:rPr lang="nl-NL" dirty="0"/>
            </a:br>
            <a:endParaRPr lang="nl-NL" dirty="0"/>
          </a:p>
          <a:p>
            <a:pPr marL="342900" indent="-342900">
              <a:buFont typeface="Wingdings" panose="05000000000000000000" pitchFamily="2" charset="2"/>
              <a:buChar char="ü"/>
            </a:pPr>
            <a:r>
              <a:rPr lang="nl-NL" dirty="0"/>
              <a:t>De btw-deskundige zei dat het een verbouwing zou kunnen zijn, alleen</a:t>
            </a:r>
          </a:p>
          <a:p>
            <a:pPr marL="342900" indent="-342900">
              <a:buFont typeface="Wingdings" panose="05000000000000000000" pitchFamily="2" charset="2"/>
              <a:buChar char="q"/>
            </a:pPr>
            <a:endParaRPr lang="nl-NL" dirty="0"/>
          </a:p>
          <a:p>
            <a:endParaRPr lang="nl-NL" dirty="0"/>
          </a:p>
        </p:txBody>
      </p:sp>
      <p:sp>
        <p:nvSpPr>
          <p:cNvPr id="4" name="Tijdelijke aanduiding voor dianummer 3">
            <a:extLst>
              <a:ext uri="{FF2B5EF4-FFF2-40B4-BE49-F238E27FC236}">
                <a16:creationId xmlns="" xmlns:a16="http://schemas.microsoft.com/office/drawing/2014/main" id="{27344AF6-D40F-448E-B578-CB5CB86AF176}"/>
              </a:ext>
            </a:extLst>
          </p:cNvPr>
          <p:cNvSpPr>
            <a:spLocks noGrp="1"/>
          </p:cNvSpPr>
          <p:nvPr>
            <p:ph type="sldNum" sz="quarter" idx="12"/>
          </p:nvPr>
        </p:nvSpPr>
        <p:spPr/>
        <p:txBody>
          <a:bodyPr/>
          <a:lstStyle/>
          <a:p>
            <a:fld id="{34A0F559-C120-4789-B420-3451E346105D}" type="slidenum">
              <a:rPr lang="en-US" smtClean="0"/>
              <a:t>22</a:t>
            </a:fld>
            <a:endParaRPr lang="en-US"/>
          </a:p>
        </p:txBody>
      </p:sp>
    </p:spTree>
    <p:extLst>
      <p:ext uri="{BB962C8B-B14F-4D97-AF65-F5344CB8AC3E}">
        <p14:creationId xmlns:p14="http://schemas.microsoft.com/office/powerpoint/2010/main" val="275866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 xmlns:a16="http://schemas.microsoft.com/office/drawing/2014/main" id="{2D6A1B24-0B6D-4D21-97BA-E592E6ABB60B}"/>
              </a:ext>
            </a:extLst>
          </p:cNvPr>
          <p:cNvSpPr>
            <a:spLocks noGrp="1"/>
          </p:cNvSpPr>
          <p:nvPr>
            <p:ph type="title"/>
          </p:nvPr>
        </p:nvSpPr>
        <p:spPr/>
        <p:txBody>
          <a:bodyPr/>
          <a:lstStyle/>
          <a:p>
            <a:r>
              <a:rPr lang="nl-NL" dirty="0"/>
              <a:t>Het begrip ‘verbouwing’ na </a:t>
            </a:r>
            <a:r>
              <a:rPr lang="nl-NL" dirty="0" err="1"/>
              <a:t>Kozuba</a:t>
            </a:r>
            <a:endParaRPr lang="nl-NL" dirty="0"/>
          </a:p>
        </p:txBody>
      </p:sp>
      <p:sp>
        <p:nvSpPr>
          <p:cNvPr id="8" name="Tijdelijke aanduiding voor inhoud 7">
            <a:extLst>
              <a:ext uri="{FF2B5EF4-FFF2-40B4-BE49-F238E27FC236}">
                <a16:creationId xmlns="" xmlns:a16="http://schemas.microsoft.com/office/drawing/2014/main" id="{4B45376C-8590-4C08-96B5-086B0010A32E}"/>
              </a:ext>
            </a:extLst>
          </p:cNvPr>
          <p:cNvSpPr>
            <a:spLocks noGrp="1"/>
          </p:cNvSpPr>
          <p:nvPr>
            <p:ph idx="1"/>
          </p:nvPr>
        </p:nvSpPr>
        <p:spPr>
          <a:xfrm>
            <a:off x="263610" y="1334943"/>
            <a:ext cx="10537988" cy="3755256"/>
          </a:xfrm>
        </p:spPr>
        <p:txBody>
          <a:bodyPr/>
          <a:lstStyle/>
          <a:p>
            <a:pPr marL="457200" indent="-457200">
              <a:buFont typeface="+mj-lt"/>
              <a:buAutoNum type="arabicPeriod"/>
            </a:pPr>
            <a:r>
              <a:rPr lang="nl-NL" dirty="0" err="1"/>
              <a:t>Kozuba</a:t>
            </a:r>
            <a:r>
              <a:rPr lang="nl-NL" dirty="0"/>
              <a:t> zet de Nederlandse interpretatie van begrip ‘verbouwing’ op zijn kop.</a:t>
            </a:r>
          </a:p>
          <a:p>
            <a:pPr marL="457200" indent="-457200">
              <a:buFont typeface="+mj-lt"/>
              <a:buAutoNum type="arabicPeriod"/>
            </a:pPr>
            <a:r>
              <a:rPr lang="nl-NL" dirty="0"/>
              <a:t>Het begrip staat integraal ter discussie, ligt nog op de tekentafel.</a:t>
            </a:r>
          </a:p>
          <a:p>
            <a:pPr marL="457200" indent="-457200">
              <a:buFont typeface="+mj-lt"/>
              <a:buAutoNum type="arabicPeriod"/>
            </a:pPr>
            <a:r>
              <a:rPr lang="nl-NL" dirty="0" err="1"/>
              <a:t>HvJ</a:t>
            </a:r>
            <a:r>
              <a:rPr lang="nl-NL" dirty="0"/>
              <a:t> introduceert een nieuwe, vage definitie, met veel vage termen en open normen.</a:t>
            </a:r>
          </a:p>
          <a:p>
            <a:pPr marL="457200" indent="-457200">
              <a:buFont typeface="+mj-lt"/>
              <a:buAutoNum type="arabicPeriod"/>
            </a:pPr>
            <a:r>
              <a:rPr lang="nl-NL" dirty="0"/>
              <a:t>Er is geen kwantitatieve norm, maar een niet-ingevulde kwalitatieve norm.</a:t>
            </a:r>
          </a:p>
          <a:p>
            <a:pPr marL="457200" indent="-457200">
              <a:buFont typeface="+mj-lt"/>
              <a:buAutoNum type="arabicPeriod"/>
            </a:pPr>
            <a:r>
              <a:rPr lang="nl-NL" dirty="0"/>
              <a:t>De voorbeelden kunnen hooguit indicaties bieden voor discussie.</a:t>
            </a:r>
          </a:p>
          <a:p>
            <a:pPr marL="457200" indent="-457200">
              <a:buFont typeface="+mj-lt"/>
              <a:buAutoNum type="arabicPeriod"/>
            </a:pPr>
            <a:r>
              <a:rPr lang="nl-NL" dirty="0"/>
              <a:t>‘Nieuwbouw’ wordt vaak gesuggereerd, maar is niet verankerd in de definitie. </a:t>
            </a:r>
          </a:p>
          <a:p>
            <a:pPr marL="457200" indent="-457200">
              <a:buFont typeface="+mj-lt"/>
              <a:buAutoNum type="arabicPeriod"/>
            </a:pPr>
            <a:r>
              <a:rPr lang="nl-NL" dirty="0"/>
              <a:t>‘Waardestijging’ is geen onderscheidend criterium; kan ook bij niet-verbouwen.</a:t>
            </a:r>
          </a:p>
          <a:p>
            <a:pPr marL="457200" indent="-457200">
              <a:buFont typeface="+mj-lt"/>
              <a:buAutoNum type="arabicPeriod"/>
            </a:pPr>
            <a:r>
              <a:rPr lang="nl-NL" dirty="0"/>
              <a:t>Onvoorspelbare ‘toverformule-rechtspraak’ op komst: hof is vaak eindstation en Hoge Raad vaak buiten spel.</a:t>
            </a:r>
          </a:p>
          <a:p>
            <a:pPr marL="457200" indent="-457200">
              <a:buFont typeface="+mj-lt"/>
              <a:buAutoNum type="arabicPeriod"/>
            </a:pPr>
            <a:r>
              <a:rPr lang="nl-NL" dirty="0"/>
              <a:t>Rechtszekerheid en rechtsgelijkheid? </a:t>
            </a:r>
          </a:p>
          <a:p>
            <a:pPr marL="457200" indent="-457200">
              <a:buFont typeface="+mj-lt"/>
              <a:buAutoNum type="arabicPeriod"/>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2" name="Tijdelijke aanduiding voor dianummer 1">
            <a:extLst>
              <a:ext uri="{FF2B5EF4-FFF2-40B4-BE49-F238E27FC236}">
                <a16:creationId xmlns="" xmlns:a16="http://schemas.microsoft.com/office/drawing/2014/main" id="{AE319CBB-56CA-4F47-A313-EC81721C3F50}"/>
              </a:ext>
            </a:extLst>
          </p:cNvPr>
          <p:cNvSpPr>
            <a:spLocks noGrp="1"/>
          </p:cNvSpPr>
          <p:nvPr>
            <p:ph type="sldNum" sz="quarter" idx="12"/>
          </p:nvPr>
        </p:nvSpPr>
        <p:spPr/>
        <p:txBody>
          <a:bodyPr/>
          <a:lstStyle/>
          <a:p>
            <a:fld id="{48243682-8B69-4F0B-AB4E-E0AEBAE8C562}" type="slidenum">
              <a:rPr lang="nl-NL" smtClean="0"/>
              <a:t>23</a:t>
            </a:fld>
            <a:endParaRPr lang="nl-NL"/>
          </a:p>
        </p:txBody>
      </p:sp>
      <p:sp>
        <p:nvSpPr>
          <p:cNvPr id="14" name="Tekstvak 13">
            <a:extLst>
              <a:ext uri="{FF2B5EF4-FFF2-40B4-BE49-F238E27FC236}">
                <a16:creationId xmlns="" xmlns:a16="http://schemas.microsoft.com/office/drawing/2014/main" id="{80153313-0685-45C1-B8F0-CEE419AD4150}"/>
              </a:ext>
            </a:extLst>
          </p:cNvPr>
          <p:cNvSpPr txBox="1"/>
          <p:nvPr/>
        </p:nvSpPr>
        <p:spPr>
          <a:xfrm>
            <a:off x="263609" y="5247389"/>
            <a:ext cx="10537988" cy="523220"/>
          </a:xfrm>
          <a:prstGeom prst="rect">
            <a:avLst/>
          </a:prstGeom>
          <a:noFill/>
        </p:spPr>
        <p:txBody>
          <a:bodyPr wrap="square" rtlCol="0">
            <a:spAutoFit/>
          </a:bodyPr>
          <a:lstStyle/>
          <a:p>
            <a:r>
              <a:rPr lang="nl-NL" sz="1400" dirty="0"/>
              <a:t>Nederlands - Frans – bezwerings-/toverformule</a:t>
            </a:r>
          </a:p>
          <a:p>
            <a:r>
              <a:rPr lang="nl-NL" sz="1400" dirty="0"/>
              <a:t>(magische formule) </a:t>
            </a:r>
            <a:r>
              <a:rPr lang="nl-NL" sz="1400" dirty="0" err="1"/>
              <a:t>conjuration</a:t>
            </a:r>
            <a:r>
              <a:rPr lang="nl-NL" sz="1400" dirty="0"/>
              <a:t> (f); </a:t>
            </a:r>
            <a:r>
              <a:rPr lang="nl-NL" sz="1400" dirty="0" err="1"/>
              <a:t>adjuration</a:t>
            </a:r>
            <a:r>
              <a:rPr lang="nl-NL" sz="1400" dirty="0"/>
              <a:t> (f); </a:t>
            </a:r>
            <a:r>
              <a:rPr lang="nl-NL" sz="1400" dirty="0" err="1"/>
              <a:t>incantation</a:t>
            </a:r>
            <a:r>
              <a:rPr lang="nl-NL" sz="1400" dirty="0"/>
              <a:t> (f); </a:t>
            </a:r>
            <a:r>
              <a:rPr lang="nl-NL" sz="1400" dirty="0" err="1"/>
              <a:t>parole</a:t>
            </a:r>
            <a:r>
              <a:rPr lang="nl-NL" sz="1400" dirty="0"/>
              <a:t> </a:t>
            </a:r>
            <a:r>
              <a:rPr lang="nl-NL" sz="1400" dirty="0" err="1"/>
              <a:t>magique</a:t>
            </a:r>
            <a:r>
              <a:rPr lang="nl-NL" sz="1400" dirty="0"/>
              <a:t>; formule </a:t>
            </a:r>
            <a:r>
              <a:rPr lang="nl-NL" sz="1400" dirty="0" err="1"/>
              <a:t>magique</a:t>
            </a:r>
            <a:endParaRPr lang="nl-NL" sz="1400" dirty="0"/>
          </a:p>
        </p:txBody>
      </p:sp>
    </p:spTree>
    <p:extLst>
      <p:ext uri="{BB962C8B-B14F-4D97-AF65-F5344CB8AC3E}">
        <p14:creationId xmlns:p14="http://schemas.microsoft.com/office/powerpoint/2010/main" val="182609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0552E97-E05D-4BA3-9401-AEFC393C60A2}"/>
              </a:ext>
            </a:extLst>
          </p:cNvPr>
          <p:cNvSpPr>
            <a:spLocks noGrp="1"/>
          </p:cNvSpPr>
          <p:nvPr>
            <p:ph type="title"/>
          </p:nvPr>
        </p:nvSpPr>
        <p:spPr/>
        <p:txBody>
          <a:bodyPr/>
          <a:lstStyle/>
          <a:p>
            <a:r>
              <a:rPr lang="nl-NL" dirty="0"/>
              <a:t>Stelling 1</a:t>
            </a:r>
          </a:p>
        </p:txBody>
      </p:sp>
      <p:sp>
        <p:nvSpPr>
          <p:cNvPr id="3" name="Tijdelijke aanduiding voor inhoud 2">
            <a:extLst>
              <a:ext uri="{FF2B5EF4-FFF2-40B4-BE49-F238E27FC236}">
                <a16:creationId xmlns="" xmlns:a16="http://schemas.microsoft.com/office/drawing/2014/main" id="{6A60ABB1-D5AC-4609-9792-238278F55372}"/>
              </a:ext>
            </a:extLst>
          </p:cNvPr>
          <p:cNvSpPr>
            <a:spLocks noGrp="1"/>
          </p:cNvSpPr>
          <p:nvPr>
            <p:ph idx="1"/>
          </p:nvPr>
        </p:nvSpPr>
        <p:spPr/>
        <p:txBody>
          <a:bodyPr/>
          <a:lstStyle/>
          <a:p>
            <a:endParaRPr lang="nl-NL" dirty="0"/>
          </a:p>
          <a:p>
            <a:r>
              <a:rPr lang="nl-NL" dirty="0"/>
              <a:t>De zinsnede ‘indien door die verbouwing een vervaardigd goed is voortgebracht’ leg de lat te hoog, bevat een zinledige norm die niet richtlijnconform (</a:t>
            </a:r>
            <a:r>
              <a:rPr lang="nl-NL" i="1" dirty="0"/>
              <a:t>contra </a:t>
            </a:r>
            <a:r>
              <a:rPr lang="nl-NL" i="1" dirty="0" err="1"/>
              <a:t>legem</a:t>
            </a:r>
            <a:r>
              <a:rPr lang="nl-NL" dirty="0"/>
              <a:t>) is en moet uit de wet, alleen al omdat het begrip ‘verbouwing’ volledig unierechtelijk wordt ingevuld. </a:t>
            </a:r>
          </a:p>
          <a:p>
            <a:endParaRPr lang="nl-NL" dirty="0"/>
          </a:p>
          <a:p>
            <a:pPr marL="342900" indent="-342900">
              <a:buFont typeface="Arial" panose="020B0604020202020204" pitchFamily="34" charset="0"/>
              <a:buChar char="•"/>
            </a:pPr>
            <a:r>
              <a:rPr lang="nl-NL" dirty="0"/>
              <a:t>‘Tegen’: </a:t>
            </a:r>
            <a:r>
              <a:rPr lang="nl-NL" dirty="0" err="1"/>
              <a:t>Ettema</a:t>
            </a:r>
            <a:r>
              <a:rPr lang="nl-NL" dirty="0"/>
              <a:t>, Vroon</a:t>
            </a:r>
          </a:p>
          <a:p>
            <a:pPr marL="342900" indent="-342900">
              <a:buFont typeface="Arial" panose="020B0604020202020204" pitchFamily="34" charset="0"/>
              <a:buChar char="•"/>
            </a:pPr>
            <a:r>
              <a:rPr lang="nl-NL" dirty="0"/>
              <a:t>Van Zadelhoff (?)</a:t>
            </a:r>
          </a:p>
          <a:p>
            <a:pPr marL="342900" indent="-342900">
              <a:buFont typeface="Arial" panose="020B0604020202020204" pitchFamily="34" charset="0"/>
              <a:buChar char="•"/>
            </a:pPr>
            <a:r>
              <a:rPr lang="nl-NL" dirty="0"/>
              <a:t>‘Vóór’: Berkhuizen</a:t>
            </a:r>
          </a:p>
          <a:p>
            <a:endParaRPr lang="nl-NL" dirty="0"/>
          </a:p>
          <a:p>
            <a:endParaRPr lang="nl-NL" dirty="0"/>
          </a:p>
        </p:txBody>
      </p:sp>
      <p:sp>
        <p:nvSpPr>
          <p:cNvPr id="4" name="Tijdelijke aanduiding voor dianummer 3">
            <a:extLst>
              <a:ext uri="{FF2B5EF4-FFF2-40B4-BE49-F238E27FC236}">
                <a16:creationId xmlns="" xmlns:a16="http://schemas.microsoft.com/office/drawing/2014/main" id="{C58FD6AB-CF1A-4975-8197-EE8F44360935}"/>
              </a:ext>
            </a:extLst>
          </p:cNvPr>
          <p:cNvSpPr>
            <a:spLocks noGrp="1"/>
          </p:cNvSpPr>
          <p:nvPr>
            <p:ph type="sldNum" sz="quarter" idx="12"/>
          </p:nvPr>
        </p:nvSpPr>
        <p:spPr/>
        <p:txBody>
          <a:bodyPr/>
          <a:lstStyle/>
          <a:p>
            <a:fld id="{34A0F559-C120-4789-B420-3451E346105D}" type="slidenum">
              <a:rPr lang="en-US" smtClean="0"/>
              <a:t>24</a:t>
            </a:fld>
            <a:endParaRPr lang="en-US"/>
          </a:p>
        </p:txBody>
      </p:sp>
    </p:spTree>
    <p:extLst>
      <p:ext uri="{BB962C8B-B14F-4D97-AF65-F5344CB8AC3E}">
        <p14:creationId xmlns:p14="http://schemas.microsoft.com/office/powerpoint/2010/main" val="244521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0552E97-E05D-4BA3-9401-AEFC393C60A2}"/>
              </a:ext>
            </a:extLst>
          </p:cNvPr>
          <p:cNvSpPr>
            <a:spLocks noGrp="1"/>
          </p:cNvSpPr>
          <p:nvPr>
            <p:ph type="title"/>
          </p:nvPr>
        </p:nvSpPr>
        <p:spPr/>
        <p:txBody>
          <a:bodyPr/>
          <a:lstStyle/>
          <a:p>
            <a:r>
              <a:rPr lang="nl-NL"/>
              <a:t>Stelling 2</a:t>
            </a:r>
            <a:endParaRPr lang="nl-NL" dirty="0"/>
          </a:p>
        </p:txBody>
      </p:sp>
      <p:sp>
        <p:nvSpPr>
          <p:cNvPr id="3" name="Tijdelijke aanduiding voor inhoud 2">
            <a:extLst>
              <a:ext uri="{FF2B5EF4-FFF2-40B4-BE49-F238E27FC236}">
                <a16:creationId xmlns="" xmlns:a16="http://schemas.microsoft.com/office/drawing/2014/main" id="{6A60ABB1-D5AC-4609-9792-238278F55372}"/>
              </a:ext>
            </a:extLst>
          </p:cNvPr>
          <p:cNvSpPr>
            <a:spLocks noGrp="1"/>
          </p:cNvSpPr>
          <p:nvPr>
            <p:ph idx="1"/>
          </p:nvPr>
        </p:nvSpPr>
        <p:spPr/>
        <p:txBody>
          <a:bodyPr/>
          <a:lstStyle/>
          <a:p>
            <a:r>
              <a:rPr lang="nl-NL" i="1" dirty="0"/>
              <a:t>3.2 Risico’s van autonome interpretatie en het antwoord daarop van de supranationale hoven</a:t>
            </a:r>
            <a:r>
              <a:rPr lang="nl-NL" dirty="0"/>
              <a:t/>
            </a:r>
            <a:br>
              <a:rPr lang="nl-NL" dirty="0"/>
            </a:br>
            <a:endParaRPr lang="nl-NL" dirty="0"/>
          </a:p>
          <a:p>
            <a:r>
              <a:rPr lang="nl-NL" i="1" dirty="0"/>
              <a:t>Onproblematisch is de autonome interpretatie zeker niet. De macht die autonome interpretatie oplevert, kan bij de staten de perceptie doen ontstaan dat de supranationale hoven zaken naar zich toe trekken. (…) Daarnaast kan autonome interpretatie leiden tot een verdragsuitleg die moeilijk is in te passen in nationale rechtssystemen, omdat zij niet goed aansluit bij de </a:t>
            </a:r>
          </a:p>
          <a:p>
            <a:r>
              <a:rPr lang="nl-NL" i="1" dirty="0"/>
              <a:t>nationale betekenis van vergelijkbare begrippen.</a:t>
            </a:r>
          </a:p>
          <a:p>
            <a:endParaRPr lang="nl-NL" dirty="0"/>
          </a:p>
          <a:p>
            <a:r>
              <a:rPr lang="nl-NL" dirty="0"/>
              <a:t>Stelling: Het is goed dat het </a:t>
            </a:r>
            <a:r>
              <a:rPr lang="nl-NL" dirty="0" err="1"/>
              <a:t>HvJ</a:t>
            </a:r>
            <a:r>
              <a:rPr lang="nl-NL" dirty="0"/>
              <a:t> op Europees niveau uniformiteit afdwingt. </a:t>
            </a:r>
          </a:p>
        </p:txBody>
      </p:sp>
      <p:sp>
        <p:nvSpPr>
          <p:cNvPr id="4" name="Tijdelijke aanduiding voor dianummer 3">
            <a:extLst>
              <a:ext uri="{FF2B5EF4-FFF2-40B4-BE49-F238E27FC236}">
                <a16:creationId xmlns="" xmlns:a16="http://schemas.microsoft.com/office/drawing/2014/main" id="{C58FD6AB-CF1A-4975-8197-EE8F44360935}"/>
              </a:ext>
            </a:extLst>
          </p:cNvPr>
          <p:cNvSpPr>
            <a:spLocks noGrp="1"/>
          </p:cNvSpPr>
          <p:nvPr>
            <p:ph type="sldNum" sz="quarter" idx="12"/>
          </p:nvPr>
        </p:nvSpPr>
        <p:spPr/>
        <p:txBody>
          <a:bodyPr/>
          <a:lstStyle/>
          <a:p>
            <a:fld id="{34A0F559-C120-4789-B420-3451E346105D}" type="slidenum">
              <a:rPr lang="en-US" smtClean="0"/>
              <a:t>25</a:t>
            </a:fld>
            <a:endParaRPr lang="en-US"/>
          </a:p>
        </p:txBody>
      </p:sp>
      <p:sp>
        <p:nvSpPr>
          <p:cNvPr id="5" name="Rechthoek 4">
            <a:extLst>
              <a:ext uri="{FF2B5EF4-FFF2-40B4-BE49-F238E27FC236}">
                <a16:creationId xmlns="" xmlns:a16="http://schemas.microsoft.com/office/drawing/2014/main" id="{2AA19DD0-3664-4515-A71B-70CBE4314BF1}"/>
              </a:ext>
            </a:extLst>
          </p:cNvPr>
          <p:cNvSpPr/>
          <p:nvPr/>
        </p:nvSpPr>
        <p:spPr>
          <a:xfrm>
            <a:off x="3456781" y="5976391"/>
            <a:ext cx="633670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dirty="0"/>
              <a:t>Bron: Gevaar autonome interpretatie - Argumentatie in een pluralistisch rechtssysteem – de uitdaging voor de Europese hoven - Janneke Gerards - Bundel ‘Gewogen oordelen, Essays over argumentatie en recht’, Boom Juridisch 2012’, redactie E.T. </a:t>
            </a:r>
            <a:r>
              <a:rPr lang="nl-NL" sz="1000" dirty="0" err="1"/>
              <a:t>Feteris</a:t>
            </a:r>
            <a:r>
              <a:rPr lang="nl-NL" sz="1000" dirty="0"/>
              <a:t>, Harm Kloosterhuis en H.J. Plug.</a:t>
            </a:r>
            <a:endParaRPr lang="nl-NL" sz="1100" dirty="0"/>
          </a:p>
        </p:txBody>
      </p:sp>
    </p:spTree>
    <p:extLst>
      <p:ext uri="{BB962C8B-B14F-4D97-AF65-F5344CB8AC3E}">
        <p14:creationId xmlns:p14="http://schemas.microsoft.com/office/powerpoint/2010/main" val="230547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9E3426E4-CA4B-49A0-B7B3-E13EC67612F8}"/>
              </a:ext>
            </a:extLst>
          </p:cNvPr>
          <p:cNvSpPr>
            <a:spLocks noGrp="1"/>
          </p:cNvSpPr>
          <p:nvPr>
            <p:ph type="ctrTitle"/>
          </p:nvPr>
        </p:nvSpPr>
        <p:spPr>
          <a:xfrm>
            <a:off x="63799" y="4680247"/>
            <a:ext cx="11522074" cy="1145913"/>
          </a:xfrm>
        </p:spPr>
        <p:txBody>
          <a:bodyPr/>
          <a:lstStyle/>
          <a:p>
            <a:r>
              <a:rPr lang="nl-NL" sz="6000" dirty="0">
                <a:solidFill>
                  <a:srgbClr val="0070C0"/>
                </a:solidFill>
              </a:rPr>
              <a:t>Bedankt voor uw aandacht</a:t>
            </a:r>
          </a:p>
        </p:txBody>
      </p:sp>
      <p:sp>
        <p:nvSpPr>
          <p:cNvPr id="4" name="Tijdelijke aanduiding voor dianummer 3">
            <a:extLst>
              <a:ext uri="{FF2B5EF4-FFF2-40B4-BE49-F238E27FC236}">
                <a16:creationId xmlns="" xmlns:a16="http://schemas.microsoft.com/office/drawing/2014/main" id="{EBC77ADD-A8D0-434A-8004-04BAAEDB9974}"/>
              </a:ext>
            </a:extLst>
          </p:cNvPr>
          <p:cNvSpPr>
            <a:spLocks noGrp="1"/>
          </p:cNvSpPr>
          <p:nvPr>
            <p:ph type="sldNum" sz="quarter" idx="12"/>
          </p:nvPr>
        </p:nvSpPr>
        <p:spPr/>
        <p:txBody>
          <a:bodyPr/>
          <a:lstStyle/>
          <a:p>
            <a:fld id="{34A0F559-C120-4789-B420-3451E346105D}" type="slidenum">
              <a:rPr lang="en-US" smtClean="0"/>
              <a:t>26</a:t>
            </a:fld>
            <a:endParaRPr lang="en-US"/>
          </a:p>
        </p:txBody>
      </p:sp>
    </p:spTree>
    <p:extLst>
      <p:ext uri="{BB962C8B-B14F-4D97-AF65-F5344CB8AC3E}">
        <p14:creationId xmlns:p14="http://schemas.microsoft.com/office/powerpoint/2010/main" val="120034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E362D06-823C-455A-90DA-28DC288B8F73}"/>
              </a:ext>
            </a:extLst>
          </p:cNvPr>
          <p:cNvSpPr>
            <a:spLocks noGrp="1"/>
          </p:cNvSpPr>
          <p:nvPr>
            <p:ph type="title"/>
          </p:nvPr>
        </p:nvSpPr>
        <p:spPr/>
        <p:txBody>
          <a:bodyPr/>
          <a:lstStyle/>
          <a:p>
            <a:r>
              <a:rPr lang="nl-NL" dirty="0"/>
              <a:t>Over (supranationale) rechters…</a:t>
            </a:r>
          </a:p>
        </p:txBody>
      </p:sp>
      <p:sp>
        <p:nvSpPr>
          <p:cNvPr id="3" name="Tijdelijke aanduiding voor inhoud 2">
            <a:extLst>
              <a:ext uri="{FF2B5EF4-FFF2-40B4-BE49-F238E27FC236}">
                <a16:creationId xmlns="" xmlns:a16="http://schemas.microsoft.com/office/drawing/2014/main" id="{E2E5C488-0E8B-490F-BDAE-A68EA27A9360}"/>
              </a:ext>
            </a:extLst>
          </p:cNvPr>
          <p:cNvSpPr>
            <a:spLocks noGrp="1"/>
          </p:cNvSpPr>
          <p:nvPr>
            <p:ph idx="1"/>
          </p:nvPr>
        </p:nvSpPr>
        <p:spPr/>
        <p:txBody>
          <a:bodyPr/>
          <a:lstStyle/>
          <a:p>
            <a:endParaRPr lang="nl-NL" dirty="0"/>
          </a:p>
          <a:p>
            <a:r>
              <a:rPr lang="nl-NL" dirty="0"/>
              <a:t>‘Een (supranationale) rechter die zijn uitspraak voor partijen en voor constitutionele partners op supranationaal en op nationaal niveau moet beredeneren, zal grote zorg moeten betrachten in de selectie van zijn argumenten.</a:t>
            </a:r>
          </a:p>
          <a:p>
            <a:endParaRPr lang="nl-NL" dirty="0"/>
          </a:p>
          <a:p>
            <a:r>
              <a:rPr lang="nl-NL" dirty="0"/>
              <a:t>Het kritische publiek van nationale autoriteiten en nationale juristen zal al snel door een al te retorische of cursorische argumentatie heen prikken en deze als onduidelijk, politiek of activistisch beoordelen.’</a:t>
            </a:r>
          </a:p>
        </p:txBody>
      </p:sp>
      <p:sp>
        <p:nvSpPr>
          <p:cNvPr id="4" name="Tijdelijke aanduiding voor dianummer 3">
            <a:extLst>
              <a:ext uri="{FF2B5EF4-FFF2-40B4-BE49-F238E27FC236}">
                <a16:creationId xmlns="" xmlns:a16="http://schemas.microsoft.com/office/drawing/2014/main" id="{2AB935A0-F209-4ECC-92C4-0C3798AF40F9}"/>
              </a:ext>
            </a:extLst>
          </p:cNvPr>
          <p:cNvSpPr>
            <a:spLocks noGrp="1"/>
          </p:cNvSpPr>
          <p:nvPr>
            <p:ph type="sldNum" sz="quarter" idx="12"/>
          </p:nvPr>
        </p:nvSpPr>
        <p:spPr/>
        <p:txBody>
          <a:bodyPr/>
          <a:lstStyle/>
          <a:p>
            <a:fld id="{34A0F559-C120-4789-B420-3451E346105D}" type="slidenum">
              <a:rPr lang="en-US" smtClean="0"/>
              <a:t>3</a:t>
            </a:fld>
            <a:endParaRPr lang="en-US"/>
          </a:p>
        </p:txBody>
      </p:sp>
      <p:sp>
        <p:nvSpPr>
          <p:cNvPr id="5" name="Rechthoek 4">
            <a:extLst>
              <a:ext uri="{FF2B5EF4-FFF2-40B4-BE49-F238E27FC236}">
                <a16:creationId xmlns="" xmlns:a16="http://schemas.microsoft.com/office/drawing/2014/main" id="{A00CD697-B793-4C24-9E75-28EEAA201BD9}"/>
              </a:ext>
            </a:extLst>
          </p:cNvPr>
          <p:cNvSpPr/>
          <p:nvPr/>
        </p:nvSpPr>
        <p:spPr>
          <a:xfrm>
            <a:off x="3456781" y="5976391"/>
            <a:ext cx="633670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dirty="0"/>
              <a:t>Bron: Gevaar autonome interpretatie - Argumentatie in een pluralistisch rechtssysteem – de uitdaging voor de Europese hoven - Janneke Gerards - Bundel ‘Gewogen oordelen, Essays over argumentatie en recht’, Boom Juridisch 2012’, redactie E.T. </a:t>
            </a:r>
            <a:r>
              <a:rPr lang="nl-NL" sz="1000" dirty="0" err="1"/>
              <a:t>Feteris</a:t>
            </a:r>
            <a:r>
              <a:rPr lang="nl-NL" sz="1000" dirty="0"/>
              <a:t>, Harm Kloosterhuis en H.J. Plug.</a:t>
            </a:r>
            <a:endParaRPr lang="nl-NL" sz="1100" dirty="0"/>
          </a:p>
        </p:txBody>
      </p:sp>
    </p:spTree>
    <p:extLst>
      <p:ext uri="{BB962C8B-B14F-4D97-AF65-F5344CB8AC3E}">
        <p14:creationId xmlns:p14="http://schemas.microsoft.com/office/powerpoint/2010/main" val="17074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9C1AB9FB-3215-46B8-BA3F-CC8A635B0BD6}"/>
              </a:ext>
            </a:extLst>
          </p:cNvPr>
          <p:cNvSpPr>
            <a:spLocks noGrp="1"/>
          </p:cNvSpPr>
          <p:nvPr>
            <p:ph type="title"/>
          </p:nvPr>
        </p:nvSpPr>
        <p:spPr/>
        <p:txBody>
          <a:bodyPr/>
          <a:lstStyle/>
          <a:p>
            <a:r>
              <a:rPr lang="nl-NL" dirty="0"/>
              <a:t>Fiscaal recht: taalkunde?</a:t>
            </a:r>
          </a:p>
        </p:txBody>
      </p:sp>
      <p:sp>
        <p:nvSpPr>
          <p:cNvPr id="7" name="Tijdelijke aanduiding voor inhoud 6">
            <a:extLst>
              <a:ext uri="{FF2B5EF4-FFF2-40B4-BE49-F238E27FC236}">
                <a16:creationId xmlns="" xmlns:a16="http://schemas.microsoft.com/office/drawing/2014/main" id="{EE68EBA6-FEB1-408A-A1F4-4A249CE5D513}"/>
              </a:ext>
            </a:extLst>
          </p:cNvPr>
          <p:cNvSpPr>
            <a:spLocks noGrp="1"/>
          </p:cNvSpPr>
          <p:nvPr>
            <p:ph idx="1"/>
          </p:nvPr>
        </p:nvSpPr>
        <p:spPr/>
        <p:txBody>
          <a:bodyPr/>
          <a:lstStyle/>
          <a:p>
            <a:r>
              <a:rPr lang="nl-NL" dirty="0">
                <a:hlinkClick r:id="rId2" tooltip="Algemene taalkunde"/>
              </a:rPr>
              <a:t>Algemene taalkunde</a:t>
            </a:r>
            <a:r>
              <a:rPr lang="nl-NL" dirty="0"/>
              <a:t> </a:t>
            </a:r>
            <a:r>
              <a:rPr lang="nl-NL" dirty="0">
                <a:hlinkClick r:id="rId3" tooltip="Theoretische taalkunde"/>
              </a:rPr>
              <a:t>Theoretische</a:t>
            </a:r>
            <a:r>
              <a:rPr lang="nl-NL" dirty="0"/>
              <a:t> en/of </a:t>
            </a:r>
            <a:r>
              <a:rPr lang="nl-NL" dirty="0">
                <a:hlinkClick r:id="rId4" tooltip="Structuralistische taalkunde"/>
              </a:rPr>
              <a:t>structuralistische taalkunde</a:t>
            </a:r>
            <a:r>
              <a:rPr lang="nl-NL" dirty="0"/>
              <a:t> (vooral </a:t>
            </a:r>
            <a:r>
              <a:rPr lang="nl-NL" dirty="0">
                <a:hlinkClick r:id="rId5" tooltip="Grammatica"/>
              </a:rPr>
              <a:t>grammatica</a:t>
            </a:r>
            <a:r>
              <a:rPr lang="nl-NL" dirty="0"/>
              <a:t>): </a:t>
            </a:r>
          </a:p>
          <a:p>
            <a:pPr marL="457200" lvl="1" indent="0">
              <a:buNone/>
            </a:pPr>
            <a:r>
              <a:rPr lang="nl-NL" dirty="0"/>
              <a:t>(…)</a:t>
            </a:r>
          </a:p>
          <a:p>
            <a:pPr marL="457200" lvl="1" indent="0">
              <a:buNone/>
            </a:pPr>
            <a:r>
              <a:rPr lang="nl-NL" dirty="0">
                <a:hlinkClick r:id="rId6" tooltip="Syntaxis (taalkunde)"/>
              </a:rPr>
              <a:t>Syntaxis</a:t>
            </a:r>
            <a:r>
              <a:rPr lang="nl-NL" dirty="0"/>
              <a:t>, de studie van zinsbouw</a:t>
            </a:r>
            <a:br>
              <a:rPr lang="nl-NL" dirty="0"/>
            </a:br>
            <a:endParaRPr lang="nl-NL" dirty="0"/>
          </a:p>
          <a:p>
            <a:r>
              <a:rPr lang="nl-NL" dirty="0">
                <a:hlinkClick r:id="rId7" tooltip="Semantiek"/>
              </a:rPr>
              <a:t>Semantiek</a:t>
            </a:r>
            <a:r>
              <a:rPr lang="nl-NL" dirty="0"/>
              <a:t>, de studie van de betekenis van woorden, zinnen en teksten</a:t>
            </a:r>
          </a:p>
          <a:p>
            <a:endParaRPr lang="nl-NL" dirty="0"/>
          </a:p>
        </p:txBody>
      </p:sp>
      <p:sp>
        <p:nvSpPr>
          <p:cNvPr id="4" name="Tijdelijke aanduiding voor dianummer 3">
            <a:extLst>
              <a:ext uri="{FF2B5EF4-FFF2-40B4-BE49-F238E27FC236}">
                <a16:creationId xmlns="" xmlns:a16="http://schemas.microsoft.com/office/drawing/2014/main" id="{9B9AC78A-5B9F-42E0-9BE8-FFB3EE7811ED}"/>
              </a:ext>
            </a:extLst>
          </p:cNvPr>
          <p:cNvSpPr>
            <a:spLocks noGrp="1"/>
          </p:cNvSpPr>
          <p:nvPr>
            <p:ph type="sldNum" sz="quarter" idx="12"/>
          </p:nvPr>
        </p:nvSpPr>
        <p:spPr/>
        <p:txBody>
          <a:bodyPr/>
          <a:lstStyle/>
          <a:p>
            <a:fld id="{34A0F559-C120-4789-B420-3451E346105D}" type="slidenum">
              <a:rPr lang="en-US" smtClean="0"/>
              <a:t>4</a:t>
            </a:fld>
            <a:endParaRPr lang="en-US"/>
          </a:p>
        </p:txBody>
      </p:sp>
    </p:spTree>
    <p:extLst>
      <p:ext uri="{BB962C8B-B14F-4D97-AF65-F5344CB8AC3E}">
        <p14:creationId xmlns:p14="http://schemas.microsoft.com/office/powerpoint/2010/main" val="12363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1C48C078-9149-455F-A5F4-3E004E3D3E64}"/>
              </a:ext>
            </a:extLst>
          </p:cNvPr>
          <p:cNvSpPr>
            <a:spLocks noGrp="1"/>
          </p:cNvSpPr>
          <p:nvPr>
            <p:ph type="title"/>
          </p:nvPr>
        </p:nvSpPr>
        <p:spPr/>
        <p:txBody>
          <a:bodyPr/>
          <a:lstStyle/>
          <a:p>
            <a:r>
              <a:rPr lang="nl-NL" dirty="0"/>
              <a:t>De casus</a:t>
            </a:r>
          </a:p>
        </p:txBody>
      </p:sp>
      <p:sp>
        <p:nvSpPr>
          <p:cNvPr id="7" name="Tijdelijke aanduiding voor inhoud 6">
            <a:extLst>
              <a:ext uri="{FF2B5EF4-FFF2-40B4-BE49-F238E27FC236}">
                <a16:creationId xmlns="" xmlns:a16="http://schemas.microsoft.com/office/drawing/2014/main" id="{06FB1270-6985-469C-AAA9-02F629CA38F6}"/>
              </a:ext>
            </a:extLst>
          </p:cNvPr>
          <p:cNvSpPr>
            <a:spLocks noGrp="1"/>
          </p:cNvSpPr>
          <p:nvPr>
            <p:ph idx="1"/>
          </p:nvPr>
        </p:nvSpPr>
        <p:spPr>
          <a:xfrm>
            <a:off x="589137" y="1334943"/>
            <a:ext cx="10716515" cy="4286576"/>
          </a:xfrm>
        </p:spPr>
        <p:txBody>
          <a:bodyPr/>
          <a:lstStyle/>
          <a:p>
            <a:pPr marL="342900" indent="-342900">
              <a:buFont typeface="Arial" panose="020B0604020202020204" pitchFamily="34" charset="0"/>
              <a:buChar char="•"/>
            </a:pPr>
            <a:r>
              <a:rPr lang="nl-NL" dirty="0"/>
              <a:t>Zomerhuis gebouwd 	1992</a:t>
            </a:r>
          </a:p>
          <a:p>
            <a:pPr marL="342900" indent="-342900">
              <a:buFont typeface="Arial" panose="020B0604020202020204" pitchFamily="34" charset="0"/>
              <a:buChar char="•"/>
            </a:pPr>
            <a:r>
              <a:rPr lang="nl-NL" dirty="0" err="1"/>
              <a:t>Kozuba</a:t>
            </a:r>
            <a:r>
              <a:rPr lang="nl-NL" dirty="0"/>
              <a:t> eigenaar		2005</a:t>
            </a:r>
          </a:p>
          <a:p>
            <a:pPr marL="342900" indent="-342900">
              <a:buFont typeface="Arial" panose="020B0604020202020204" pitchFamily="34" charset="0"/>
              <a:buChar char="•"/>
            </a:pPr>
            <a:r>
              <a:rPr lang="nl-NL" dirty="0"/>
              <a:t>‘Renovatie’ 			2006</a:t>
            </a:r>
          </a:p>
          <a:p>
            <a:pPr marL="342900" indent="-342900">
              <a:buFont typeface="Arial" panose="020B0604020202020204" pitchFamily="34" charset="0"/>
              <a:buChar char="•"/>
            </a:pPr>
            <a:r>
              <a:rPr lang="nl-NL" dirty="0"/>
              <a:t>‘Renovatiekosten’ 		investering 55% van de ‘beginwaarde’ van het huis</a:t>
            </a:r>
          </a:p>
          <a:p>
            <a:pPr marL="342900" indent="-342900">
              <a:buFont typeface="Arial" panose="020B0604020202020204" pitchFamily="34" charset="0"/>
              <a:buChar char="•"/>
            </a:pPr>
            <a:endParaRPr lang="nl-NL" dirty="0"/>
          </a:p>
          <a:p>
            <a:endParaRPr lang="nl-NL" dirty="0"/>
          </a:p>
          <a:p>
            <a:endParaRPr lang="nl-NL" dirty="0"/>
          </a:p>
          <a:p>
            <a:pPr marL="342900" indent="-342900">
              <a:buFont typeface="Arial" panose="020B0604020202020204" pitchFamily="34" charset="0"/>
              <a:buChar char="•"/>
            </a:pPr>
            <a:r>
              <a:rPr lang="nl-NL" dirty="0" err="1"/>
              <a:t>Kozuba</a:t>
            </a:r>
            <a:r>
              <a:rPr lang="nl-NL" dirty="0"/>
              <a:t>			levering van een ‘oud gebouw’ =&gt; vrijstelling btw</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Poolse inspecteur		overdracht van een ‘verbeterd’ gebouw (verbetering   				naar IB-maatstaven; &gt; 30% beginwaarde) =&gt; belaste 				handeling</a:t>
            </a:r>
          </a:p>
          <a:p>
            <a:endParaRPr lang="nl-NL" dirty="0"/>
          </a:p>
          <a:p>
            <a:endParaRPr lang="nl-NL" dirty="0"/>
          </a:p>
          <a:p>
            <a:r>
              <a:rPr lang="nl-NL" dirty="0"/>
              <a:t> </a:t>
            </a:r>
          </a:p>
        </p:txBody>
      </p:sp>
      <p:sp>
        <p:nvSpPr>
          <p:cNvPr id="4" name="Tijdelijke aanduiding voor dianummer 3">
            <a:extLst>
              <a:ext uri="{FF2B5EF4-FFF2-40B4-BE49-F238E27FC236}">
                <a16:creationId xmlns="" xmlns:a16="http://schemas.microsoft.com/office/drawing/2014/main" id="{243928F9-1310-4D4F-8EA6-DDE957DDE734}"/>
              </a:ext>
            </a:extLst>
          </p:cNvPr>
          <p:cNvSpPr>
            <a:spLocks noGrp="1"/>
          </p:cNvSpPr>
          <p:nvPr>
            <p:ph type="sldNum" sz="quarter" idx="12"/>
          </p:nvPr>
        </p:nvSpPr>
        <p:spPr/>
        <p:txBody>
          <a:bodyPr/>
          <a:lstStyle/>
          <a:p>
            <a:fld id="{34A0F559-C120-4789-B420-3451E346105D}" type="slidenum">
              <a:rPr lang="en-US" smtClean="0"/>
              <a:t>5</a:t>
            </a:fld>
            <a:endParaRPr lang="en-US"/>
          </a:p>
        </p:txBody>
      </p:sp>
      <p:pic>
        <p:nvPicPr>
          <p:cNvPr id="10" name="Afbeelding 9">
            <a:extLst>
              <a:ext uri="{FF2B5EF4-FFF2-40B4-BE49-F238E27FC236}">
                <a16:creationId xmlns="" xmlns:a16="http://schemas.microsoft.com/office/drawing/2014/main" id="{A577ADC2-C099-4F3B-8959-C15B1DB4F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453" y="427612"/>
            <a:ext cx="1533310" cy="962152"/>
          </a:xfrm>
          <a:prstGeom prst="rect">
            <a:avLst/>
          </a:prstGeom>
        </p:spPr>
      </p:pic>
      <p:sp>
        <p:nvSpPr>
          <p:cNvPr id="2" name="Rechthoek 1">
            <a:extLst>
              <a:ext uri="{FF2B5EF4-FFF2-40B4-BE49-F238E27FC236}">
                <a16:creationId xmlns="" xmlns:a16="http://schemas.microsoft.com/office/drawing/2014/main" id="{CA539D8E-EBCD-4C11-975C-FBBF45BBCF6D}"/>
              </a:ext>
            </a:extLst>
          </p:cNvPr>
          <p:cNvSpPr/>
          <p:nvPr/>
        </p:nvSpPr>
        <p:spPr>
          <a:xfrm>
            <a:off x="8713365" y="6048399"/>
            <a:ext cx="1080120" cy="253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100" dirty="0"/>
              <a:t>BNB 2018/26</a:t>
            </a:r>
          </a:p>
        </p:txBody>
      </p:sp>
    </p:spTree>
    <p:extLst>
      <p:ext uri="{BB962C8B-B14F-4D97-AF65-F5344CB8AC3E}">
        <p14:creationId xmlns:p14="http://schemas.microsoft.com/office/powerpoint/2010/main" val="238927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87BA263-A515-4478-BA70-896CE63B3102}"/>
              </a:ext>
            </a:extLst>
          </p:cNvPr>
          <p:cNvSpPr>
            <a:spLocks noGrp="1"/>
          </p:cNvSpPr>
          <p:nvPr>
            <p:ph type="title"/>
          </p:nvPr>
        </p:nvSpPr>
        <p:spPr/>
        <p:txBody>
          <a:bodyPr/>
          <a:lstStyle/>
          <a:p>
            <a:r>
              <a:rPr lang="nl-NL" dirty="0"/>
              <a:t>Bouwbesluit 2012</a:t>
            </a:r>
          </a:p>
        </p:txBody>
      </p:sp>
      <p:sp>
        <p:nvSpPr>
          <p:cNvPr id="3" name="Tijdelijke aanduiding voor inhoud 2">
            <a:extLst>
              <a:ext uri="{FF2B5EF4-FFF2-40B4-BE49-F238E27FC236}">
                <a16:creationId xmlns="" xmlns:a16="http://schemas.microsoft.com/office/drawing/2014/main" id="{F6D4C204-3644-481A-B347-11F284C69EDC}"/>
              </a:ext>
            </a:extLst>
          </p:cNvPr>
          <p:cNvSpPr>
            <a:spLocks noGrp="1"/>
          </p:cNvSpPr>
          <p:nvPr>
            <p:ph idx="1"/>
          </p:nvPr>
        </p:nvSpPr>
        <p:spPr/>
        <p:txBody>
          <a:bodyPr/>
          <a:lstStyle/>
          <a:p>
            <a:r>
              <a:rPr lang="nl-NL" dirty="0"/>
              <a:t>Artikel 1.12 lid 1 Verbouw</a:t>
            </a:r>
          </a:p>
          <a:p>
            <a:r>
              <a:rPr lang="nl-NL" dirty="0"/>
              <a:t/>
            </a:r>
            <a:br>
              <a:rPr lang="nl-NL" dirty="0"/>
            </a:br>
            <a:r>
              <a:rPr lang="nl-NL" dirty="0"/>
              <a:t>Op het </a:t>
            </a:r>
            <a:r>
              <a:rPr lang="nl-NL" i="1" dirty="0"/>
              <a:t>geheel of gedeeltelijk vernieuwen of veranderen </a:t>
            </a:r>
            <a:r>
              <a:rPr lang="nl-NL" dirty="0"/>
              <a:t>of het vergroten van een bouwwerk zijn (…) de voorschriften van een te bouwen bouwwerk van toepassing (…).</a:t>
            </a:r>
          </a:p>
          <a:p>
            <a:r>
              <a:rPr lang="nl-NL" dirty="0"/>
              <a:t/>
            </a:r>
            <a:br>
              <a:rPr lang="nl-NL" dirty="0"/>
            </a:br>
            <a:endParaRPr lang="nl-NL" dirty="0"/>
          </a:p>
          <a:p>
            <a:endParaRPr lang="nl-NL" dirty="0"/>
          </a:p>
          <a:p>
            <a:pPr marL="342900" indent="-342900">
              <a:buFont typeface="Arial" panose="020B0604020202020204" pitchFamily="34" charset="0"/>
              <a:buChar char="•"/>
            </a:pPr>
            <a:r>
              <a:rPr lang="nl-NL" dirty="0"/>
              <a:t>Contouren van een gebouw niet wijzigen: ‘veranderen’</a:t>
            </a:r>
          </a:p>
          <a:p>
            <a:pPr marL="342900" indent="-342900">
              <a:buFont typeface="Arial" panose="020B0604020202020204" pitchFamily="34" charset="0"/>
              <a:buChar char="•"/>
            </a:pPr>
            <a:r>
              <a:rPr lang="nl-NL" dirty="0"/>
              <a:t>Tot op casco strippen en herbouw, onderdelen vervangen: ‘gedeeltelijk vernieuwen’</a:t>
            </a:r>
          </a:p>
          <a:p>
            <a:pPr marL="342900" indent="-342900">
              <a:buFont typeface="Arial" panose="020B0604020202020204" pitchFamily="34" charset="0"/>
              <a:buChar char="•"/>
            </a:pPr>
            <a:r>
              <a:rPr lang="nl-NL" dirty="0"/>
              <a:t>Tot op de fundering slopen en op dezelfde fundering herbouwen: ‘geheel vernieuwen’</a:t>
            </a:r>
          </a:p>
          <a:p>
            <a:endParaRPr lang="nl-NL" dirty="0"/>
          </a:p>
          <a:p>
            <a:endParaRPr lang="nl-NL" dirty="0"/>
          </a:p>
        </p:txBody>
      </p:sp>
      <p:sp>
        <p:nvSpPr>
          <p:cNvPr id="4" name="Tijdelijke aanduiding voor dianummer 3">
            <a:extLst>
              <a:ext uri="{FF2B5EF4-FFF2-40B4-BE49-F238E27FC236}">
                <a16:creationId xmlns="" xmlns:a16="http://schemas.microsoft.com/office/drawing/2014/main" id="{BBD46941-C0F1-4AD5-B4AD-2A85BD89C405}"/>
              </a:ext>
            </a:extLst>
          </p:cNvPr>
          <p:cNvSpPr>
            <a:spLocks noGrp="1"/>
          </p:cNvSpPr>
          <p:nvPr>
            <p:ph type="sldNum" sz="quarter" idx="12"/>
          </p:nvPr>
        </p:nvSpPr>
        <p:spPr/>
        <p:txBody>
          <a:bodyPr/>
          <a:lstStyle/>
          <a:p>
            <a:fld id="{34A0F559-C120-4789-B420-3451E346105D}" type="slidenum">
              <a:rPr lang="en-US" smtClean="0"/>
              <a:t>6</a:t>
            </a:fld>
            <a:endParaRPr lang="en-US"/>
          </a:p>
        </p:txBody>
      </p:sp>
      <p:sp>
        <p:nvSpPr>
          <p:cNvPr id="5" name="Rechthoek 4">
            <a:extLst>
              <a:ext uri="{FF2B5EF4-FFF2-40B4-BE49-F238E27FC236}">
                <a16:creationId xmlns="" xmlns:a16="http://schemas.microsoft.com/office/drawing/2014/main" id="{42E7CD13-C3A8-4595-849F-D9A5D1484A79}"/>
              </a:ext>
            </a:extLst>
          </p:cNvPr>
          <p:cNvSpPr/>
          <p:nvPr/>
        </p:nvSpPr>
        <p:spPr>
          <a:xfrm>
            <a:off x="7777261" y="5976391"/>
            <a:ext cx="201622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Bron: Min. BZK infoblad verbouw en functiewijziging</a:t>
            </a:r>
          </a:p>
        </p:txBody>
      </p:sp>
    </p:spTree>
    <p:extLst>
      <p:ext uri="{BB962C8B-B14F-4D97-AF65-F5344CB8AC3E}">
        <p14:creationId xmlns:p14="http://schemas.microsoft.com/office/powerpoint/2010/main" val="37469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6758" y="5832375"/>
            <a:ext cx="1465687" cy="62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576103" y="704656"/>
            <a:ext cx="9919787" cy="735231"/>
          </a:xfrm>
        </p:spPr>
        <p:txBody>
          <a:bodyPr/>
          <a:lstStyle/>
          <a:p>
            <a:r>
              <a:rPr lang="nl-NL" dirty="0"/>
              <a:t>Winstsfeer - Activeren, tenzij </a:t>
            </a:r>
          </a:p>
        </p:txBody>
      </p:sp>
      <p:sp>
        <p:nvSpPr>
          <p:cNvPr id="3" name="Tijdelijke aanduiding voor inhoud 2"/>
          <p:cNvSpPr>
            <a:spLocks noGrp="1"/>
          </p:cNvSpPr>
          <p:nvPr>
            <p:ph idx="1"/>
          </p:nvPr>
        </p:nvSpPr>
        <p:spPr>
          <a:xfrm>
            <a:off x="576461" y="1583903"/>
            <a:ext cx="9902801" cy="2721635"/>
          </a:xfrm>
        </p:spPr>
        <p:txBody>
          <a:bodyPr>
            <a:normAutofit fontScale="25000" lnSpcReduction="20000"/>
          </a:bodyPr>
          <a:lstStyle/>
          <a:p>
            <a:pPr marL="324006" indent="-324006">
              <a:buFont typeface="+mj-lt"/>
              <a:buAutoNum type="arabicPeriod"/>
            </a:pPr>
            <a:r>
              <a:rPr lang="nl-NL" sz="8000" dirty="0"/>
              <a:t>Verbeteringskosten: 100% activeren</a:t>
            </a:r>
          </a:p>
          <a:p>
            <a:pPr marL="324006" indent="-324006">
              <a:buFont typeface="+mj-lt"/>
              <a:buAutoNum type="arabicPeriod"/>
            </a:pPr>
            <a:r>
              <a:rPr lang="nl-NL" sz="8000" dirty="0"/>
              <a:t>Gebruiksklaar maken: 100% activeren</a:t>
            </a:r>
          </a:p>
          <a:p>
            <a:pPr marL="324006" indent="-324006">
              <a:buFont typeface="+mj-lt"/>
              <a:buAutoNum type="arabicPeriod"/>
            </a:pPr>
            <a:r>
              <a:rPr lang="nl-NL" sz="8000" dirty="0"/>
              <a:t>Sloop/nieuwbouw: 100% activeren</a:t>
            </a:r>
          </a:p>
          <a:p>
            <a:pPr marL="324006" indent="-324006">
              <a:buFont typeface="+mj-lt"/>
              <a:buAutoNum type="arabicPeriod"/>
            </a:pPr>
            <a:r>
              <a:rPr lang="nl-NL" sz="8000" dirty="0"/>
              <a:t>Extra afschrijven: 100% activeren</a:t>
            </a:r>
          </a:p>
          <a:p>
            <a:pPr marL="324006" indent="-324006">
              <a:buFont typeface="+mj-lt"/>
              <a:buAutoNum type="arabicPeriod"/>
            </a:pPr>
            <a:r>
              <a:rPr lang="nl-NL" sz="8000" dirty="0"/>
              <a:t>Ingrijpende verbouwing, algehele vernieuwing: 100% activeren</a:t>
            </a:r>
          </a:p>
          <a:p>
            <a:pPr marL="324006" indent="-324006">
              <a:buFont typeface="+mj-lt"/>
              <a:buAutoNum type="arabicPeriod"/>
            </a:pPr>
            <a:r>
              <a:rPr lang="nl-NL" sz="8000" dirty="0"/>
              <a:t>Vervanging van een onderdeel waarop is afgeschreven: 100% activeren</a:t>
            </a:r>
          </a:p>
          <a:p>
            <a:pPr marL="324006" indent="-324006">
              <a:buFont typeface="+mj-lt"/>
              <a:buAutoNum type="arabicPeriod"/>
            </a:pPr>
            <a:r>
              <a:rPr lang="nl-NL" sz="8000" dirty="0"/>
              <a:t>Bodemplaat-arresten: gedeeltelijk aftrek</a:t>
            </a:r>
          </a:p>
          <a:p>
            <a:pPr marL="324006" indent="-324006">
              <a:buFont typeface="+mj-lt"/>
              <a:buAutoNum type="arabicPeriod"/>
            </a:pPr>
            <a:r>
              <a:rPr lang="nl-NL" sz="8000" dirty="0"/>
              <a:t>Moderniseren: gedeeltelijk aftrek</a:t>
            </a:r>
          </a:p>
          <a:p>
            <a:pPr marL="324006" indent="-324006">
              <a:buFont typeface="+mj-lt"/>
              <a:buAutoNum type="arabicPeriod"/>
            </a:pPr>
            <a:r>
              <a:rPr lang="nl-NL" sz="8000" dirty="0"/>
              <a:t>Hoge afschrijvingspercentages: geen aftrek</a:t>
            </a:r>
          </a:p>
          <a:p>
            <a:pPr marL="324006" indent="-324006">
              <a:buFont typeface="+mj-lt"/>
              <a:buAutoNum type="arabicPeriod"/>
            </a:pPr>
            <a:r>
              <a:rPr lang="nl-NL" sz="8000" dirty="0"/>
              <a:t>Onderhoud: 100% aftrek</a:t>
            </a:r>
          </a:p>
          <a:p>
            <a:pPr marL="324006" indent="-324006">
              <a:buFont typeface="+mj-lt"/>
              <a:buAutoNum type="arabicPeriod"/>
            </a:pPr>
            <a:endParaRPr lang="nl-NL" sz="8000" dirty="0"/>
          </a:p>
          <a:p>
            <a:r>
              <a:rPr lang="nl-NL" sz="6400" dirty="0" err="1"/>
              <a:t>nb</a:t>
            </a:r>
            <a:r>
              <a:rPr lang="nl-NL" sz="6400" dirty="0"/>
              <a:t>. Art. 28 lid 3 letter c Wet </a:t>
            </a:r>
            <a:r>
              <a:rPr lang="nl-NL" sz="6400" dirty="0" err="1"/>
              <a:t>VpB</a:t>
            </a:r>
            <a:r>
              <a:rPr lang="nl-NL" sz="6400" dirty="0"/>
              <a:t> 1968: beleggen = investeren in een verbetering of uitbreiding van vastgoed, ingeval de investering &lt; 30% van de WOZ-waarde van dat vastgoed </a:t>
            </a:r>
          </a:p>
        </p:txBody>
      </p:sp>
      <p:sp>
        <p:nvSpPr>
          <p:cNvPr id="5" name="Tijdelijke aanduiding voor voettekst 4"/>
          <p:cNvSpPr>
            <a:spLocks noGrp="1"/>
          </p:cNvSpPr>
          <p:nvPr>
            <p:ph type="ftr" sz="quarter" idx="11"/>
          </p:nvPr>
        </p:nvSpPr>
        <p:spPr/>
        <p:txBody>
          <a:bodyPr/>
          <a:lstStyle/>
          <a:p>
            <a:r>
              <a:rPr lang="nl-NL"/>
              <a:t>TMB 8-2017</a:t>
            </a:r>
          </a:p>
        </p:txBody>
      </p:sp>
      <p:sp>
        <p:nvSpPr>
          <p:cNvPr id="6" name="Tijdelijke aanduiding voor dianummer 5"/>
          <p:cNvSpPr>
            <a:spLocks noGrp="1"/>
          </p:cNvSpPr>
          <p:nvPr>
            <p:ph type="sldNum" sz="quarter" idx="12"/>
          </p:nvPr>
        </p:nvSpPr>
        <p:spPr/>
        <p:txBody>
          <a:bodyPr/>
          <a:lstStyle/>
          <a:p>
            <a:fld id="{E7F6F9D6-2FA1-4122-9AB1-AA1ABF248D44}" type="slidenum">
              <a:rPr lang="nl-NL" smtClean="0"/>
              <a:t>7</a:t>
            </a:fld>
            <a:endParaRPr lang="nl-NL"/>
          </a:p>
        </p:txBody>
      </p:sp>
      <p:sp>
        <p:nvSpPr>
          <p:cNvPr id="10" name="Rechthoek 9">
            <a:extLst>
              <a:ext uri="{FF2B5EF4-FFF2-40B4-BE49-F238E27FC236}">
                <a16:creationId xmlns="" xmlns:a16="http://schemas.microsoft.com/office/drawing/2014/main" id="{57463EA7-A524-4389-A4AE-618662749996}"/>
              </a:ext>
            </a:extLst>
          </p:cNvPr>
          <p:cNvSpPr/>
          <p:nvPr/>
        </p:nvSpPr>
        <p:spPr>
          <a:xfrm>
            <a:off x="3455639" y="5871478"/>
            <a:ext cx="4144443" cy="546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100" dirty="0"/>
              <a:t>Berkhout, T.M., &amp; Heijden, J.M. van der. (2008). Projectontwikkeling door fiscale beleggingsinstellingen. WFR 2008/ 6763</a:t>
            </a:r>
          </a:p>
        </p:txBody>
      </p:sp>
    </p:spTree>
    <p:extLst>
      <p:ext uri="{BB962C8B-B14F-4D97-AF65-F5344CB8AC3E}">
        <p14:creationId xmlns:p14="http://schemas.microsoft.com/office/powerpoint/2010/main" val="15304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 xmlns:a16="http://schemas.microsoft.com/office/drawing/2014/main" id="{91683F3B-E341-4914-87ED-54E849343F2E}"/>
              </a:ext>
            </a:extLst>
          </p:cNvPr>
          <p:cNvSpPr>
            <a:spLocks noGrp="1"/>
          </p:cNvSpPr>
          <p:nvPr>
            <p:ph type="sldNum" sz="quarter" idx="12"/>
          </p:nvPr>
        </p:nvSpPr>
        <p:spPr/>
        <p:txBody>
          <a:bodyPr/>
          <a:lstStyle/>
          <a:p>
            <a:fld id="{34A0F559-C120-4789-B420-3451E346105D}" type="slidenum">
              <a:rPr lang="en-US" smtClean="0"/>
              <a:t>8</a:t>
            </a:fld>
            <a:endParaRPr lang="en-US"/>
          </a:p>
        </p:txBody>
      </p:sp>
      <p:sp>
        <p:nvSpPr>
          <p:cNvPr id="6" name="Tekstvak 5">
            <a:extLst>
              <a:ext uri="{FF2B5EF4-FFF2-40B4-BE49-F238E27FC236}">
                <a16:creationId xmlns="" xmlns:a16="http://schemas.microsoft.com/office/drawing/2014/main" id="{6F982205-7FF8-43EC-86F7-615C3719ACF3}"/>
              </a:ext>
            </a:extLst>
          </p:cNvPr>
          <p:cNvSpPr txBox="1"/>
          <p:nvPr/>
        </p:nvSpPr>
        <p:spPr>
          <a:xfrm>
            <a:off x="473309" y="2799830"/>
            <a:ext cx="4895443" cy="646331"/>
          </a:xfrm>
          <a:prstGeom prst="rect">
            <a:avLst/>
          </a:prstGeom>
          <a:noFill/>
        </p:spPr>
        <p:txBody>
          <a:bodyPr wrap="none" rtlCol="0">
            <a:spAutoFit/>
          </a:bodyPr>
          <a:lstStyle/>
          <a:p>
            <a:r>
              <a:rPr lang="nl-NL" dirty="0"/>
              <a:t>11.1.a Wet OB hoofdregel =&gt; levering btw-vrij</a:t>
            </a:r>
          </a:p>
          <a:p>
            <a:endParaRPr lang="nl-NL" dirty="0"/>
          </a:p>
        </p:txBody>
      </p:sp>
      <p:sp>
        <p:nvSpPr>
          <p:cNvPr id="7" name="Tekstvak 6">
            <a:extLst>
              <a:ext uri="{FF2B5EF4-FFF2-40B4-BE49-F238E27FC236}">
                <a16:creationId xmlns="" xmlns:a16="http://schemas.microsoft.com/office/drawing/2014/main" id="{5CEF8D6D-8971-4D43-B8A9-53E341361339}"/>
              </a:ext>
            </a:extLst>
          </p:cNvPr>
          <p:cNvSpPr txBox="1"/>
          <p:nvPr/>
        </p:nvSpPr>
        <p:spPr>
          <a:xfrm flipH="1">
            <a:off x="473309" y="243470"/>
            <a:ext cx="4562016" cy="369332"/>
          </a:xfrm>
          <a:prstGeom prst="rect">
            <a:avLst/>
          </a:prstGeom>
          <a:noFill/>
        </p:spPr>
        <p:txBody>
          <a:bodyPr wrap="square" rtlCol="0">
            <a:spAutoFit/>
          </a:bodyPr>
          <a:lstStyle/>
          <a:p>
            <a:r>
              <a:rPr lang="nl-NL" dirty="0"/>
              <a:t>135.1.j btw-</a:t>
            </a:r>
            <a:r>
              <a:rPr lang="nl-NL" dirty="0" err="1"/>
              <a:t>rl</a:t>
            </a:r>
            <a:r>
              <a:rPr lang="nl-NL" dirty="0"/>
              <a:t> =&gt; levering btw-vrij</a:t>
            </a:r>
          </a:p>
        </p:txBody>
      </p:sp>
      <p:sp>
        <p:nvSpPr>
          <p:cNvPr id="8" name="Tekstvak 7">
            <a:extLst>
              <a:ext uri="{FF2B5EF4-FFF2-40B4-BE49-F238E27FC236}">
                <a16:creationId xmlns="" xmlns:a16="http://schemas.microsoft.com/office/drawing/2014/main" id="{64DB933E-B4A9-4C6D-B339-796AC74834DD}"/>
              </a:ext>
            </a:extLst>
          </p:cNvPr>
          <p:cNvSpPr txBox="1"/>
          <p:nvPr/>
        </p:nvSpPr>
        <p:spPr>
          <a:xfrm flipH="1">
            <a:off x="1080517" y="1035558"/>
            <a:ext cx="9721080" cy="369332"/>
          </a:xfrm>
          <a:prstGeom prst="rect">
            <a:avLst/>
          </a:prstGeom>
          <a:noFill/>
        </p:spPr>
        <p:txBody>
          <a:bodyPr wrap="square" rtlCol="0">
            <a:spAutoFit/>
          </a:bodyPr>
          <a:lstStyle/>
          <a:p>
            <a:r>
              <a:rPr lang="nl-NL" dirty="0"/>
              <a:t>uitzondering 12.1.a btw-</a:t>
            </a:r>
            <a:r>
              <a:rPr lang="nl-NL" dirty="0" err="1"/>
              <a:t>rl</a:t>
            </a:r>
            <a:r>
              <a:rPr lang="nl-NL" dirty="0"/>
              <a:t> =&gt; incidentele levering van een gebouw vóór 1</a:t>
            </a:r>
            <a:r>
              <a:rPr lang="nl-NL" baseline="30000" dirty="0"/>
              <a:t>e</a:t>
            </a:r>
            <a:r>
              <a:rPr lang="nl-NL" dirty="0"/>
              <a:t> ingebruikneming</a:t>
            </a:r>
          </a:p>
        </p:txBody>
      </p:sp>
      <p:sp>
        <p:nvSpPr>
          <p:cNvPr id="9" name="Tekstvak 8">
            <a:extLst>
              <a:ext uri="{FF2B5EF4-FFF2-40B4-BE49-F238E27FC236}">
                <a16:creationId xmlns="" xmlns:a16="http://schemas.microsoft.com/office/drawing/2014/main" id="{F0279D8F-9346-4704-A0BC-884700732869}"/>
              </a:ext>
            </a:extLst>
          </p:cNvPr>
          <p:cNvSpPr txBox="1"/>
          <p:nvPr/>
        </p:nvSpPr>
        <p:spPr>
          <a:xfrm>
            <a:off x="2664693" y="1794214"/>
            <a:ext cx="8280920" cy="369332"/>
          </a:xfrm>
          <a:prstGeom prst="rect">
            <a:avLst/>
          </a:prstGeom>
          <a:noFill/>
        </p:spPr>
        <p:txBody>
          <a:bodyPr wrap="square" rtlCol="0">
            <a:spAutoFit/>
          </a:bodyPr>
          <a:lstStyle/>
          <a:p>
            <a:r>
              <a:rPr lang="nl-NL" dirty="0"/>
              <a:t>12.2 btw-</a:t>
            </a:r>
            <a:r>
              <a:rPr lang="nl-NL" dirty="0" err="1"/>
              <a:t>rl</a:t>
            </a:r>
            <a:r>
              <a:rPr lang="nl-NL" dirty="0"/>
              <a:t>: lidstaten kunnen voorwaarden bepalen voor ‘verbouwing’</a:t>
            </a:r>
          </a:p>
        </p:txBody>
      </p:sp>
      <p:cxnSp>
        <p:nvCxnSpPr>
          <p:cNvPr id="11" name="Rechte verbindingslijn met pijl 10">
            <a:extLst>
              <a:ext uri="{FF2B5EF4-FFF2-40B4-BE49-F238E27FC236}">
                <a16:creationId xmlns="" xmlns:a16="http://schemas.microsoft.com/office/drawing/2014/main" id="{1E37D683-E63B-4BDB-8ED1-05C19DA20857}"/>
              </a:ext>
            </a:extLst>
          </p:cNvPr>
          <p:cNvCxnSpPr/>
          <p:nvPr/>
        </p:nvCxnSpPr>
        <p:spPr>
          <a:xfrm>
            <a:off x="1224533" y="626158"/>
            <a:ext cx="864096" cy="39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 xmlns:a16="http://schemas.microsoft.com/office/drawing/2014/main" id="{0F63D8D2-A53A-4632-A044-995D8288365F}"/>
              </a:ext>
            </a:extLst>
          </p:cNvPr>
          <p:cNvCxnSpPr/>
          <p:nvPr/>
        </p:nvCxnSpPr>
        <p:spPr>
          <a:xfrm>
            <a:off x="2664693" y="1393512"/>
            <a:ext cx="864096" cy="39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 xmlns:a16="http://schemas.microsoft.com/office/drawing/2014/main" id="{FC93418A-2FFD-4141-BFC0-8D30CD1529A6}"/>
              </a:ext>
            </a:extLst>
          </p:cNvPr>
          <p:cNvSpPr txBox="1"/>
          <p:nvPr/>
        </p:nvSpPr>
        <p:spPr>
          <a:xfrm flipH="1">
            <a:off x="1440557" y="3585852"/>
            <a:ext cx="9721080" cy="923330"/>
          </a:xfrm>
          <a:prstGeom prst="rect">
            <a:avLst/>
          </a:prstGeom>
          <a:noFill/>
        </p:spPr>
        <p:txBody>
          <a:bodyPr wrap="square" rtlCol="0">
            <a:spAutoFit/>
          </a:bodyPr>
          <a:lstStyle/>
          <a:p>
            <a:r>
              <a:rPr lang="nl-NL" dirty="0"/>
              <a:t>11.3.b Wet OB =&gt; wordt na de verbouwing van een gebouw de ingebruikneming als 1</a:t>
            </a:r>
            <a:r>
              <a:rPr lang="nl-NL" baseline="30000" dirty="0"/>
              <a:t>e</a:t>
            </a:r>
            <a:r>
              <a:rPr lang="nl-NL" dirty="0"/>
              <a:t> ingebruikneming aangemerkt, </a:t>
            </a:r>
            <a:r>
              <a:rPr lang="nl-NL" i="1" dirty="0"/>
              <a:t>indien door die verbouwing een vervaardigd goed is voortgebracht</a:t>
            </a:r>
          </a:p>
        </p:txBody>
      </p:sp>
      <p:cxnSp>
        <p:nvCxnSpPr>
          <p:cNvPr id="14" name="Rechte verbindingslijn met pijl 13">
            <a:extLst>
              <a:ext uri="{FF2B5EF4-FFF2-40B4-BE49-F238E27FC236}">
                <a16:creationId xmlns="" xmlns:a16="http://schemas.microsoft.com/office/drawing/2014/main" id="{85893305-2FD5-4460-95F3-668DD9DE0937}"/>
              </a:ext>
            </a:extLst>
          </p:cNvPr>
          <p:cNvCxnSpPr/>
          <p:nvPr/>
        </p:nvCxnSpPr>
        <p:spPr>
          <a:xfrm>
            <a:off x="2664693" y="3204347"/>
            <a:ext cx="864096" cy="39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 xmlns:a16="http://schemas.microsoft.com/office/drawing/2014/main" id="{76B567BD-E39B-4975-9777-FF19335A705D}"/>
              </a:ext>
            </a:extLst>
          </p:cNvPr>
          <p:cNvSpPr txBox="1"/>
          <p:nvPr/>
        </p:nvSpPr>
        <p:spPr>
          <a:xfrm>
            <a:off x="7705253" y="243470"/>
            <a:ext cx="3024336" cy="369332"/>
          </a:xfrm>
          <a:prstGeom prst="rect">
            <a:avLst/>
          </a:prstGeom>
          <a:noFill/>
          <a:ln>
            <a:solidFill>
              <a:srgbClr val="5E7291"/>
            </a:solidFill>
          </a:ln>
        </p:spPr>
        <p:txBody>
          <a:bodyPr wrap="square" rtlCol="0">
            <a:spAutoFit/>
          </a:bodyPr>
          <a:lstStyle/>
          <a:p>
            <a:r>
              <a:rPr lang="nl-NL" dirty="0"/>
              <a:t>Verbouwen van gebouwen</a:t>
            </a:r>
          </a:p>
        </p:txBody>
      </p:sp>
      <p:sp>
        <p:nvSpPr>
          <p:cNvPr id="17" name="Gedachtewolkje: wolk 16">
            <a:extLst>
              <a:ext uri="{FF2B5EF4-FFF2-40B4-BE49-F238E27FC236}">
                <a16:creationId xmlns="" xmlns:a16="http://schemas.microsoft.com/office/drawing/2014/main" id="{0A58F55A-8157-4E6A-820D-786511C9F597}"/>
              </a:ext>
            </a:extLst>
          </p:cNvPr>
          <p:cNvSpPr/>
          <p:nvPr/>
        </p:nvSpPr>
        <p:spPr>
          <a:xfrm>
            <a:off x="7633244" y="4902915"/>
            <a:ext cx="3254965" cy="582521"/>
          </a:xfrm>
          <a:prstGeom prst="cloudCallout">
            <a:avLst>
              <a:gd name="adj1" fmla="val -69416"/>
              <a:gd name="adj2" fmla="val -155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Kinderdagverblijf</a:t>
            </a:r>
          </a:p>
          <a:p>
            <a:pPr algn="ctr"/>
            <a:r>
              <a:rPr lang="nl-NL" sz="1400" dirty="0"/>
              <a:t>‘in wezen nieuwbouw’</a:t>
            </a:r>
          </a:p>
        </p:txBody>
      </p:sp>
    </p:spTree>
    <p:extLst>
      <p:ext uri="{BB962C8B-B14F-4D97-AF65-F5344CB8AC3E}">
        <p14:creationId xmlns:p14="http://schemas.microsoft.com/office/powerpoint/2010/main" val="134348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 xmlns:a16="http://schemas.microsoft.com/office/drawing/2014/main" id="{E0E5DF0D-8C4A-424E-9983-DCB7A0F5B37B}"/>
              </a:ext>
            </a:extLst>
          </p:cNvPr>
          <p:cNvSpPr>
            <a:spLocks noGrp="1"/>
          </p:cNvSpPr>
          <p:nvPr>
            <p:ph type="sldNum" sz="quarter" idx="12"/>
          </p:nvPr>
        </p:nvSpPr>
        <p:spPr/>
        <p:txBody>
          <a:bodyPr/>
          <a:lstStyle/>
          <a:p>
            <a:fld id="{34A0F559-C120-4789-B420-3451E346105D}" type="slidenum">
              <a:rPr lang="en-US" smtClean="0"/>
              <a:t>9</a:t>
            </a:fld>
            <a:endParaRPr lang="en-US"/>
          </a:p>
        </p:txBody>
      </p:sp>
      <p:sp>
        <p:nvSpPr>
          <p:cNvPr id="5" name="Rechthoek: afgeronde hoeken 4">
            <a:extLst>
              <a:ext uri="{FF2B5EF4-FFF2-40B4-BE49-F238E27FC236}">
                <a16:creationId xmlns="" xmlns:a16="http://schemas.microsoft.com/office/drawing/2014/main" id="{39268869-C044-4AF7-A1AC-F9C73242D771}"/>
              </a:ext>
            </a:extLst>
          </p:cNvPr>
          <p:cNvSpPr/>
          <p:nvPr/>
        </p:nvSpPr>
        <p:spPr>
          <a:xfrm>
            <a:off x="5545013" y="215751"/>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Gebouw</a:t>
            </a:r>
            <a:endParaRPr lang="nl-NL" dirty="0"/>
          </a:p>
        </p:txBody>
      </p:sp>
      <p:sp>
        <p:nvSpPr>
          <p:cNvPr id="6" name="Rechthoek: afgeronde hoeken 5">
            <a:extLst>
              <a:ext uri="{FF2B5EF4-FFF2-40B4-BE49-F238E27FC236}">
                <a16:creationId xmlns="" xmlns:a16="http://schemas.microsoft.com/office/drawing/2014/main" id="{EC105ABD-03B7-4522-AD04-B448CFC1AB36}"/>
              </a:ext>
            </a:extLst>
          </p:cNvPr>
          <p:cNvSpPr/>
          <p:nvPr/>
        </p:nvSpPr>
        <p:spPr>
          <a:xfrm>
            <a:off x="1824622" y="1655911"/>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Oud</a:t>
            </a:r>
          </a:p>
          <a:p>
            <a:pPr algn="ctr"/>
            <a:r>
              <a:rPr lang="nl-NL" sz="2800" strike="sngStrike" dirty="0">
                <a:solidFill>
                  <a:srgbClr val="FF0000"/>
                </a:solidFill>
              </a:rPr>
              <a:t>btw</a:t>
            </a:r>
          </a:p>
        </p:txBody>
      </p:sp>
      <p:sp>
        <p:nvSpPr>
          <p:cNvPr id="7" name="Rechthoek: afgeronde hoeken 6">
            <a:extLst>
              <a:ext uri="{FF2B5EF4-FFF2-40B4-BE49-F238E27FC236}">
                <a16:creationId xmlns="" xmlns:a16="http://schemas.microsoft.com/office/drawing/2014/main" id="{E2D45875-D79D-48C9-AA99-1432CF0EF1F1}"/>
              </a:ext>
            </a:extLst>
          </p:cNvPr>
          <p:cNvSpPr/>
          <p:nvPr/>
        </p:nvSpPr>
        <p:spPr>
          <a:xfrm>
            <a:off x="9170939" y="1583903"/>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Nieuw</a:t>
            </a:r>
          </a:p>
          <a:p>
            <a:pPr algn="ctr"/>
            <a:r>
              <a:rPr lang="nl-NL" sz="2800" dirty="0"/>
              <a:t>btw</a:t>
            </a:r>
            <a:endParaRPr lang="nl-NL" dirty="0"/>
          </a:p>
        </p:txBody>
      </p:sp>
      <p:sp>
        <p:nvSpPr>
          <p:cNvPr id="9" name="Tekstvak 8">
            <a:extLst>
              <a:ext uri="{FF2B5EF4-FFF2-40B4-BE49-F238E27FC236}">
                <a16:creationId xmlns="" xmlns:a16="http://schemas.microsoft.com/office/drawing/2014/main" id="{01F5C908-1F04-4722-86AD-CC30DF088DF4}"/>
              </a:ext>
            </a:extLst>
          </p:cNvPr>
          <p:cNvSpPr txBox="1"/>
          <p:nvPr/>
        </p:nvSpPr>
        <p:spPr>
          <a:xfrm>
            <a:off x="288429" y="3024063"/>
            <a:ext cx="6192688" cy="2585323"/>
          </a:xfrm>
          <a:prstGeom prst="rect">
            <a:avLst/>
          </a:prstGeom>
          <a:noFill/>
          <a:ln w="19050">
            <a:solidFill>
              <a:schemeClr val="tx2"/>
            </a:solidFill>
            <a:prstDash val="lgDashDotDot"/>
          </a:ln>
        </p:spPr>
        <p:txBody>
          <a:bodyPr wrap="square" rtlCol="0">
            <a:spAutoFit/>
          </a:bodyPr>
          <a:lstStyle/>
          <a:p>
            <a:r>
              <a:rPr lang="nl-NL" dirty="0" err="1"/>
              <a:t>HvJ</a:t>
            </a:r>
            <a:r>
              <a:rPr lang="nl-NL" dirty="0"/>
              <a:t> 31: </a:t>
            </a:r>
            <a:r>
              <a:rPr lang="nl-NL" b="1" dirty="0">
                <a:solidFill>
                  <a:srgbClr val="FF0000"/>
                </a:solidFill>
              </a:rPr>
              <a:t>Ratio</a:t>
            </a:r>
            <a:r>
              <a:rPr lang="nl-NL" dirty="0"/>
              <a:t> </a:t>
            </a:r>
          </a:p>
          <a:p>
            <a:pPr marL="285750" indent="-285750">
              <a:buFont typeface="Arial" panose="020B0604020202020204" pitchFamily="34" charset="0"/>
              <a:buChar char="•"/>
            </a:pPr>
            <a:r>
              <a:rPr lang="nl-NL" dirty="0"/>
              <a:t>verkoop oud gebouw genereert nauwelijks toegevoegde waarde (…) </a:t>
            </a:r>
          </a:p>
          <a:p>
            <a:pPr marL="285750" indent="-285750">
              <a:buFont typeface="Arial" panose="020B0604020202020204" pitchFamily="34" charset="0"/>
              <a:buChar char="•"/>
            </a:pPr>
            <a:r>
              <a:rPr lang="nl-NL" dirty="0"/>
              <a:t>de verkoop van een gebouw nadat het de eerste keer aan een eindverbruiker is geleverd, welke levering het </a:t>
            </a:r>
            <a:r>
              <a:rPr lang="nl-NL" i="1" u="sng" dirty="0"/>
              <a:t>einde van het productieproces </a:t>
            </a:r>
            <a:r>
              <a:rPr lang="nl-NL" dirty="0"/>
              <a:t>aanduidt, levert namelijk geen toegevoegde waarde van betekenis op en dient die verkoop dus in beginsel van belasting te worden vrijgesteld</a:t>
            </a:r>
          </a:p>
        </p:txBody>
      </p:sp>
      <p:cxnSp>
        <p:nvCxnSpPr>
          <p:cNvPr id="11" name="Rechte verbindingslijn 10">
            <a:extLst>
              <a:ext uri="{FF2B5EF4-FFF2-40B4-BE49-F238E27FC236}">
                <a16:creationId xmlns="" xmlns:a16="http://schemas.microsoft.com/office/drawing/2014/main" id="{44083D03-1832-44D6-BBE2-62047AB80B66}"/>
              </a:ext>
            </a:extLst>
          </p:cNvPr>
          <p:cNvCxnSpPr>
            <a:stCxn id="6" idx="0"/>
            <a:endCxn id="5" idx="1"/>
          </p:cNvCxnSpPr>
          <p:nvPr/>
        </p:nvCxnSpPr>
        <p:spPr>
          <a:xfrm flipV="1">
            <a:off x="2904742" y="827819"/>
            <a:ext cx="2640271" cy="828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 xmlns:a16="http://schemas.microsoft.com/office/drawing/2014/main" id="{69AC9BD6-180F-4BBB-9621-9CD5E2D74D42}"/>
              </a:ext>
            </a:extLst>
          </p:cNvPr>
          <p:cNvCxnSpPr>
            <a:cxnSpLocks/>
            <a:stCxn id="5" idx="3"/>
            <a:endCxn id="7" idx="0"/>
          </p:cNvCxnSpPr>
          <p:nvPr/>
        </p:nvCxnSpPr>
        <p:spPr>
          <a:xfrm>
            <a:off x="7705253" y="827819"/>
            <a:ext cx="2545806" cy="7560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68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Diamod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yenrod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2507</TotalTime>
  <Words>2341</Words>
  <Application>Microsoft Office PowerPoint</Application>
  <PresentationFormat>Custom</PresentationFormat>
  <Paragraphs>390</Paragraphs>
  <Slides>26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Wingdings</vt:lpstr>
      <vt:lpstr>Diamodel</vt:lpstr>
      <vt:lpstr>Kozuba zin(sont)ledi(n)g? </vt:lpstr>
      <vt:lpstr>Quote René</vt:lpstr>
      <vt:lpstr>Over (supranationale) rechters…</vt:lpstr>
      <vt:lpstr>Fiscaal recht: taalkunde?</vt:lpstr>
      <vt:lpstr>De casus</vt:lpstr>
      <vt:lpstr>Bouwbesluit 2012</vt:lpstr>
      <vt:lpstr>Winstsfeer - Activeren, tenzij </vt:lpstr>
      <vt:lpstr>PowerPoint Presentation</vt:lpstr>
      <vt:lpstr>PowerPoint Presentation</vt:lpstr>
      <vt:lpstr>PowerPoint Presentation</vt:lpstr>
      <vt:lpstr>Conclusie A-G M. Campos Sánchez-Bordona 1/2</vt:lpstr>
      <vt:lpstr>Conclusie A-G M. Campos Sánchez-Bordona 2/2</vt:lpstr>
      <vt:lpstr>HvJ: Wat moeten we verstaan onder ‘verbouwing’?</vt:lpstr>
      <vt:lpstr>‘Verduidelijkingen’ HvJ       1/2</vt:lpstr>
      <vt:lpstr>‘Verduidelijkingen’ HvJ 55      2/2</vt:lpstr>
      <vt:lpstr>PowerPoint Presentation</vt:lpstr>
      <vt:lpstr>PowerPoint Presentation</vt:lpstr>
      <vt:lpstr>‘Terminologieverschil maakt geen verschil’</vt:lpstr>
      <vt:lpstr>PowerPoint Presentation</vt:lpstr>
      <vt:lpstr>PowerPoint Presentation</vt:lpstr>
      <vt:lpstr>Wat is na Kozuba juist?</vt:lpstr>
      <vt:lpstr>Wat is na Kozuba juist?</vt:lpstr>
      <vt:lpstr>Het begrip ‘verbouwing’ na Kozuba</vt:lpstr>
      <vt:lpstr>Stelling 1</vt:lpstr>
      <vt:lpstr>Stelling 2</vt:lpstr>
      <vt:lpstr>Bedankt voor uw aandacht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Studio Max</dc:creator>
  <cp:lastModifiedBy>Astrid Hamers</cp:lastModifiedBy>
  <cp:revision>205</cp:revision>
  <cp:lastPrinted>2018-02-07T15:31:29Z</cp:lastPrinted>
  <dcterms:created xsi:type="dcterms:W3CDTF">2016-08-15T06:20:59Z</dcterms:created>
  <dcterms:modified xsi:type="dcterms:W3CDTF">2018-03-02T13:25:29Z</dcterms:modified>
</cp:coreProperties>
</file>